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sldIdLst>
    <p:sldId id="315" r:id="rId3"/>
    <p:sldId id="302" r:id="rId4"/>
    <p:sldId id="324" r:id="rId5"/>
    <p:sldId id="335" r:id="rId6"/>
    <p:sldId id="327" r:id="rId7"/>
    <p:sldId id="325" r:id="rId8"/>
    <p:sldId id="333" r:id="rId9"/>
    <p:sldId id="334" r:id="rId10"/>
    <p:sldId id="326" r:id="rId11"/>
    <p:sldId id="341" r:id="rId12"/>
    <p:sldId id="328" r:id="rId13"/>
    <p:sldId id="329" r:id="rId14"/>
    <p:sldId id="336" r:id="rId15"/>
    <p:sldId id="330" r:id="rId16"/>
    <p:sldId id="331" r:id="rId17"/>
    <p:sldId id="332" r:id="rId18"/>
    <p:sldId id="342" r:id="rId19"/>
    <p:sldId id="338" r:id="rId20"/>
    <p:sldId id="337" r:id="rId21"/>
    <p:sldId id="339" r:id="rId22"/>
    <p:sldId id="30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94660"/>
  </p:normalViewPr>
  <p:slideViewPr>
    <p:cSldViewPr snapToGrid="0">
      <p:cViewPr varScale="1">
        <p:scale>
          <a:sx n="77" d="100"/>
          <a:sy n="77" d="100"/>
        </p:scale>
        <p:origin x="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www.openbudget.in.ua/" TargetMode="External"/><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nor.ua/" TargetMode="Externa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new.kievcity.gov.ua/subscribe/" TargetMode="Externa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www.rozumnemisto.org/" TargetMode="Externa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e-dem.in.ua/" TargetMode="Externa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s://gb.city-adm.lviv.ua/" TargetMode="External"/><Relationship Id="rId2" Type="http://schemas.openxmlformats.org/officeDocument/2006/relationships/hyperlink" Target="https://gb.kievcity.gov.ua/" TargetMode="Externa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hyperlink" Target="https://pb.rada.te.u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navizor.com/"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bismart.com/en/home/" TargetMode="Externa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hyperlink" Target="http://nv.ua/ukr/opinion/krakovetsky/jak-napisati-programnij-kod-uspishnoji-krajini-503436.html"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a3.kyiv.ua/" TargetMode="External"/><Relationship Id="rId1" Type="http://schemas.openxmlformats.org/officeDocument/2006/relationships/slideLayout" Target="../slideLayouts/slideLayout20.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r>
              <a:rPr lang="ru-RU" sz="6000" dirty="0" err="1"/>
              <a:t>Тенденції</a:t>
            </a:r>
            <a:r>
              <a:rPr lang="ru-RU" sz="6000" dirty="0"/>
              <a:t> та </a:t>
            </a:r>
            <a:r>
              <a:rPr lang="ru-RU" sz="6000" dirty="0" err="1"/>
              <a:t>розвиток</a:t>
            </a:r>
            <a:r>
              <a:rPr lang="ru-RU" sz="6000" dirty="0"/>
              <a:t> </a:t>
            </a:r>
            <a:r>
              <a:rPr lang="en-US" sz="6000" dirty="0"/>
              <a:t>Smart City </a:t>
            </a:r>
            <a:r>
              <a:rPr lang="ru-RU" sz="6000" dirty="0"/>
              <a:t>та </a:t>
            </a:r>
            <a:r>
              <a:rPr lang="en-US" sz="6000" dirty="0"/>
              <a:t>e-</a:t>
            </a:r>
            <a:r>
              <a:rPr lang="en-US" sz="6000" dirty="0" err="1"/>
              <a:t>dem</a:t>
            </a:r>
            <a:r>
              <a:rPr lang="ru-RU" sz="6000" dirty="0"/>
              <a:t> в </a:t>
            </a:r>
            <a:r>
              <a:rPr lang="ru-RU" sz="6000" dirty="0" err="1"/>
              <a:t>Україні</a:t>
            </a:r>
            <a:r>
              <a:rPr lang="ru-RU" sz="6000" dirty="0"/>
              <a:t> та </a:t>
            </a:r>
            <a:r>
              <a:rPr lang="ru-RU" sz="6000" dirty="0" err="1"/>
              <a:t>світі</a:t>
            </a:r>
            <a:br>
              <a:rPr lang="ru-RU" sz="6470" dirty="0"/>
            </a:br>
            <a:br>
              <a:rPr lang="ru-RU" sz="2353" dirty="0"/>
            </a:br>
            <a:r>
              <a:rPr lang="uk-UA" sz="3200" b="1" dirty="0"/>
              <a:t>Краковецький Олександр</a:t>
            </a:r>
            <a:br>
              <a:rPr lang="en-US" sz="2353" dirty="0"/>
            </a:br>
            <a:r>
              <a:rPr lang="en-US" sz="2353" dirty="0"/>
              <a:t>CEO, DevRain Solutions</a:t>
            </a:r>
            <a:br>
              <a:rPr lang="en-US" sz="2353" dirty="0"/>
            </a:br>
            <a:r>
              <a:rPr lang="en-US" sz="2353" dirty="0"/>
              <a:t>facebook.com/</a:t>
            </a:r>
            <a:r>
              <a:rPr lang="en-US" sz="2353" dirty="0" err="1"/>
              <a:t>alex.krakovetskiy</a:t>
            </a:r>
            <a:br>
              <a:rPr lang="uk-UA" sz="2353" dirty="0"/>
            </a:br>
            <a:r>
              <a:rPr lang="en-US" sz="2353" dirty="0"/>
              <a:t>alex.krakovetskiy@devrain.com</a:t>
            </a:r>
            <a:endParaRPr lang="en-US" sz="6470" dirty="0"/>
          </a:p>
        </p:txBody>
      </p:sp>
    </p:spTree>
    <p:extLst>
      <p:ext uri="{BB962C8B-B14F-4D97-AF65-F5344CB8AC3E}">
        <p14:creationId xmlns:p14="http://schemas.microsoft.com/office/powerpoint/2010/main" val="235976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Агенти змін</a:t>
            </a:r>
            <a:endParaRPr lang="en-US" dirty="0"/>
          </a:p>
        </p:txBody>
      </p:sp>
      <p:pic>
        <p:nvPicPr>
          <p:cNvPr id="5122" name="Picture 2" descr="Image result for агенти змі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092" y="365125"/>
            <a:ext cx="4762500" cy="53244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lstStyle/>
          <a:p>
            <a:endParaRPr lang="en-US" dirty="0"/>
          </a:p>
        </p:txBody>
      </p:sp>
      <p:pic>
        <p:nvPicPr>
          <p:cNvPr id="5124" name="Picture 4" descr="Image result for агенти змі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96" y="1560544"/>
            <a:ext cx="7543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3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anim calcmode="lin" valueType="num">
                                      <p:cBhvr>
                                        <p:cTn id="8" dur="1000" fill="hold"/>
                                        <p:tgtEl>
                                          <p:spTgt spid="5124"/>
                                        </p:tgtEl>
                                        <p:attrNameLst>
                                          <p:attrName>ppt_x</p:attrName>
                                        </p:attrNameLst>
                                      </p:cBhvr>
                                      <p:tavLst>
                                        <p:tav tm="0">
                                          <p:val>
                                            <p:strVal val="#ppt_x"/>
                                          </p:val>
                                        </p:tav>
                                        <p:tav tm="100000">
                                          <p:val>
                                            <p:strVal val="#ppt_x"/>
                                          </p:val>
                                        </p:tav>
                                      </p:tavLst>
                                    </p:anim>
                                    <p:anim calcmode="lin" valueType="num">
                                      <p:cBhvr>
                                        <p:cTn id="9"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25351" y="2286000"/>
            <a:ext cx="9872992" cy="4572000"/>
          </a:xfrm>
          <a:prstGeom prst="rect">
            <a:avLst/>
          </a:prstGeom>
        </p:spPr>
      </p:pic>
      <p:sp>
        <p:nvSpPr>
          <p:cNvPr id="2" name="Title 1"/>
          <p:cNvSpPr>
            <a:spLocks noGrp="1"/>
          </p:cNvSpPr>
          <p:nvPr>
            <p:ph type="title"/>
          </p:nvPr>
        </p:nvSpPr>
        <p:spPr/>
        <p:txBody>
          <a:bodyPr/>
          <a:lstStyle/>
          <a:p>
            <a:r>
              <a:rPr lang="uk-UA" dirty="0"/>
              <a:t>Відкритий бюджет</a:t>
            </a:r>
            <a:endParaRPr lang="en-US" dirty="0"/>
          </a:p>
        </p:txBody>
      </p:sp>
      <p:sp>
        <p:nvSpPr>
          <p:cNvPr id="5" name="Content Placeholder 4"/>
          <p:cNvSpPr>
            <a:spLocks noGrp="1"/>
          </p:cNvSpPr>
          <p:nvPr>
            <p:ph idx="1"/>
          </p:nvPr>
        </p:nvSpPr>
        <p:spPr/>
        <p:txBody>
          <a:bodyPr>
            <a:normAutofit/>
          </a:bodyPr>
          <a:lstStyle/>
          <a:p>
            <a:r>
              <a:rPr lang="en-US" sz="2000" dirty="0">
                <a:hlinkClick r:id="rId3"/>
              </a:rPr>
              <a:t>http://www.openbudget.in.ua/</a:t>
            </a:r>
            <a:r>
              <a:rPr lang="uk-UA" sz="2000" dirty="0"/>
              <a:t> </a:t>
            </a:r>
            <a:endParaRPr lang="en-US" sz="2000" dirty="0"/>
          </a:p>
        </p:txBody>
      </p:sp>
    </p:spTree>
    <p:extLst>
      <p:ext uri="{BB962C8B-B14F-4D97-AF65-F5344CB8AC3E}">
        <p14:creationId xmlns:p14="http://schemas.microsoft.com/office/powerpoint/2010/main" val="25734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Донор</a:t>
            </a:r>
            <a:r>
              <a:rPr lang="en-US" dirty="0"/>
              <a:t>UA</a:t>
            </a:r>
          </a:p>
        </p:txBody>
      </p:sp>
      <p:sp>
        <p:nvSpPr>
          <p:cNvPr id="5" name="Content Placeholder 4"/>
          <p:cNvSpPr>
            <a:spLocks noGrp="1"/>
          </p:cNvSpPr>
          <p:nvPr>
            <p:ph idx="1"/>
          </p:nvPr>
        </p:nvSpPr>
        <p:spPr/>
        <p:txBody>
          <a:bodyPr/>
          <a:lstStyle/>
          <a:p>
            <a:r>
              <a:rPr lang="en-US" dirty="0">
                <a:hlinkClick r:id="rId2"/>
              </a:rPr>
              <a:t>https://donor.ua</a:t>
            </a:r>
            <a:endParaRPr lang="en-US" dirty="0"/>
          </a:p>
          <a:p>
            <a:endParaRPr lang="en-US" dirty="0"/>
          </a:p>
        </p:txBody>
      </p:sp>
      <p:pic>
        <p:nvPicPr>
          <p:cNvPr id="8" name="Picture 7"/>
          <p:cNvPicPr>
            <a:picLocks noChangeAspect="1"/>
          </p:cNvPicPr>
          <p:nvPr/>
        </p:nvPicPr>
        <p:blipFill>
          <a:blip r:embed="rId3"/>
          <a:stretch>
            <a:fillRect/>
          </a:stretch>
        </p:blipFill>
        <p:spPr>
          <a:xfrm>
            <a:off x="3395201" y="2654300"/>
            <a:ext cx="8221994" cy="3657600"/>
          </a:xfrm>
          <a:prstGeom prst="rect">
            <a:avLst/>
          </a:prstGeom>
        </p:spPr>
      </p:pic>
    </p:spTree>
    <p:extLst>
      <p:ext uri="{BB962C8B-B14F-4D97-AF65-F5344CB8AC3E}">
        <p14:creationId xmlns:p14="http://schemas.microsoft.com/office/powerpoint/2010/main" val="6367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Центр інформування киян</a:t>
            </a:r>
            <a:endParaRPr lang="en-US" dirty="0"/>
          </a:p>
        </p:txBody>
      </p:sp>
      <p:sp>
        <p:nvSpPr>
          <p:cNvPr id="5" name="Content Placeholder 4"/>
          <p:cNvSpPr>
            <a:spLocks noGrp="1"/>
          </p:cNvSpPr>
          <p:nvPr>
            <p:ph idx="1"/>
          </p:nvPr>
        </p:nvSpPr>
        <p:spPr/>
        <p:txBody>
          <a:bodyPr>
            <a:normAutofit/>
          </a:bodyPr>
          <a:lstStyle/>
          <a:p>
            <a:pPr marL="0" indent="0">
              <a:buNone/>
            </a:pPr>
            <a:r>
              <a:rPr lang="en-US" sz="1800" dirty="0">
                <a:hlinkClick r:id="rId2"/>
              </a:rPr>
              <a:t>http://new.kievcity.gov.ua/subscribe/</a:t>
            </a:r>
            <a:r>
              <a:rPr lang="en-US" sz="1800" dirty="0"/>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813" y="2180253"/>
            <a:ext cx="8208964" cy="4572000"/>
          </a:xfrm>
          <a:prstGeom prst="rect">
            <a:avLst/>
          </a:prstGeom>
        </p:spPr>
      </p:pic>
    </p:spTree>
    <p:extLst>
      <p:ext uri="{BB962C8B-B14F-4D97-AF65-F5344CB8AC3E}">
        <p14:creationId xmlns:p14="http://schemas.microsoft.com/office/powerpoint/2010/main" val="16490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err="1"/>
              <a:t>Розумне</a:t>
            </a:r>
            <a:r>
              <a:rPr lang="ru-RU" dirty="0"/>
              <a:t> </a:t>
            </a:r>
            <a:r>
              <a:rPr lang="uk-UA" dirty="0"/>
              <a:t>місто</a:t>
            </a:r>
            <a:endParaRPr lang="en-US" dirty="0"/>
          </a:p>
        </p:txBody>
      </p:sp>
      <p:sp>
        <p:nvSpPr>
          <p:cNvPr id="3" name="Content Placeholder 2"/>
          <p:cNvSpPr>
            <a:spLocks noGrp="1"/>
          </p:cNvSpPr>
          <p:nvPr>
            <p:ph idx="1"/>
          </p:nvPr>
        </p:nvSpPr>
        <p:spPr>
          <a:xfrm>
            <a:off x="838200" y="1825625"/>
            <a:ext cx="7235890" cy="4351338"/>
          </a:xfrm>
        </p:spPr>
        <p:txBody>
          <a:bodyPr/>
          <a:lstStyle/>
          <a:p>
            <a:pPr marL="0" indent="0">
              <a:lnSpc>
                <a:spcPct val="100000"/>
              </a:lnSpc>
              <a:buNone/>
            </a:pPr>
            <a:r>
              <a:rPr lang="en-US" dirty="0">
                <a:solidFill>
                  <a:schemeClr val="tx2"/>
                </a:solidFill>
                <a:latin typeface="Segoe UI Semilight" panose="020B0402040204020203" pitchFamily="34" charset="0"/>
                <a:cs typeface="Segoe UI Semilight" panose="020B0402040204020203" pitchFamily="34" charset="0"/>
                <a:hlinkClick r:id="rId2"/>
              </a:rPr>
              <a:t>http://www.rozumnemisto.org/</a:t>
            </a:r>
            <a:r>
              <a:rPr lang="en-US" dirty="0">
                <a:solidFill>
                  <a:schemeClr val="tx2"/>
                </a:solidFill>
                <a:latin typeface="Segoe UI Semilight" panose="020B0402040204020203" pitchFamily="34" charset="0"/>
                <a:cs typeface="Segoe UI Semilight" panose="020B0402040204020203" pitchFamily="34"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783" y="2803071"/>
            <a:ext cx="7620000" cy="3429000"/>
          </a:xfrm>
          <a:prstGeom prst="rect">
            <a:avLst/>
          </a:prstGeom>
        </p:spPr>
      </p:pic>
    </p:spTree>
    <p:extLst>
      <p:ext uri="{BB962C8B-B14F-4D97-AF65-F5344CB8AC3E}">
        <p14:creationId xmlns:p14="http://schemas.microsoft.com/office/powerpoint/2010/main" val="403471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Єдина система місцевих петицій</a:t>
            </a:r>
            <a:endParaRPr lang="en-US" dirty="0"/>
          </a:p>
        </p:txBody>
      </p:sp>
      <p:sp>
        <p:nvSpPr>
          <p:cNvPr id="3" name="Content Placeholder 2"/>
          <p:cNvSpPr>
            <a:spLocks noGrp="1"/>
          </p:cNvSpPr>
          <p:nvPr>
            <p:ph idx="1"/>
          </p:nvPr>
        </p:nvSpPr>
        <p:spPr>
          <a:xfrm>
            <a:off x="838200" y="1825625"/>
            <a:ext cx="7235890" cy="4351338"/>
          </a:xfrm>
        </p:spPr>
        <p:txBody>
          <a:bodyPr/>
          <a:lstStyle/>
          <a:p>
            <a:pPr marL="0" indent="0">
              <a:lnSpc>
                <a:spcPct val="100000"/>
              </a:lnSpc>
              <a:buNone/>
            </a:pPr>
            <a:r>
              <a:rPr lang="en-US" dirty="0">
                <a:solidFill>
                  <a:schemeClr val="tx2"/>
                </a:solidFill>
                <a:latin typeface="Segoe UI Semilight" panose="020B0402040204020203" pitchFamily="34" charset="0"/>
                <a:cs typeface="Segoe UI Semilight" panose="020B0402040204020203" pitchFamily="34" charset="0"/>
                <a:hlinkClick r:id="rId2"/>
              </a:rPr>
              <a:t>http://e-dem.in.ua/</a:t>
            </a:r>
            <a:r>
              <a:rPr lang="uk-UA" dirty="0">
                <a:solidFill>
                  <a:schemeClr val="tx2"/>
                </a:solidFill>
                <a:latin typeface="Segoe UI Semilight" panose="020B0402040204020203" pitchFamily="34" charset="0"/>
                <a:cs typeface="Segoe UI Semilight" panose="020B0402040204020203" pitchFamily="34" charset="0"/>
              </a:rPr>
              <a:t> </a:t>
            </a:r>
            <a:endParaRPr lang="en-US" dirty="0">
              <a:solidFill>
                <a:schemeClr val="tx2"/>
              </a:solidFill>
              <a:latin typeface="Segoe UI Semilight" panose="020B0402040204020203" pitchFamily="34" charset="0"/>
              <a:cs typeface="Segoe UI Semilight" panose="020B0402040204020203" pitchFamily="34" charset="0"/>
            </a:endParaRPr>
          </a:p>
        </p:txBody>
      </p:sp>
      <p:pic>
        <p:nvPicPr>
          <p:cNvPr id="5" name="Picture 4"/>
          <p:cNvPicPr>
            <a:picLocks noChangeAspect="1"/>
          </p:cNvPicPr>
          <p:nvPr/>
        </p:nvPicPr>
        <p:blipFill>
          <a:blip r:embed="rId3"/>
          <a:stretch>
            <a:fillRect/>
          </a:stretch>
        </p:blipFill>
        <p:spPr>
          <a:xfrm>
            <a:off x="2733157" y="2729385"/>
            <a:ext cx="8753539" cy="3638577"/>
          </a:xfrm>
          <a:prstGeom prst="rect">
            <a:avLst/>
          </a:prstGeom>
        </p:spPr>
      </p:pic>
    </p:spTree>
    <p:extLst>
      <p:ext uri="{BB962C8B-B14F-4D97-AF65-F5344CB8AC3E}">
        <p14:creationId xmlns:p14="http://schemas.microsoft.com/office/powerpoint/2010/main" val="11524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Громадський бюджет</a:t>
            </a:r>
            <a:endParaRPr lang="en-US" dirty="0"/>
          </a:p>
        </p:txBody>
      </p:sp>
      <p:sp>
        <p:nvSpPr>
          <p:cNvPr id="3" name="Content Placeholder 2"/>
          <p:cNvSpPr>
            <a:spLocks noGrp="1"/>
          </p:cNvSpPr>
          <p:nvPr>
            <p:ph idx="1"/>
          </p:nvPr>
        </p:nvSpPr>
        <p:spPr>
          <a:xfrm>
            <a:off x="838200" y="1825625"/>
            <a:ext cx="7235890" cy="4351338"/>
          </a:xfrm>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hlinkClick r:id="rId2"/>
              </a:rPr>
              <a:t>https://gb.kievcity.gov.ua/</a:t>
            </a:r>
            <a:endParaRPr lang="uk-UA" dirty="0">
              <a:solidFill>
                <a:schemeClr val="tx2"/>
              </a:solidFill>
              <a:latin typeface="Segoe UI Semilight" panose="020B0402040204020203" pitchFamily="34" charset="0"/>
              <a:cs typeface="Segoe UI Semilight" panose="020B0402040204020203" pitchFamily="34" charset="0"/>
            </a:endParaRP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hlinkClick r:id="rId3"/>
              </a:rPr>
              <a:t>https://gb.city-adm.lviv.ua/</a:t>
            </a:r>
            <a:r>
              <a:rPr lang="uk-UA" dirty="0">
                <a:solidFill>
                  <a:schemeClr val="tx2"/>
                </a:solidFill>
                <a:latin typeface="Segoe UI Semilight" panose="020B0402040204020203" pitchFamily="34" charset="0"/>
                <a:cs typeface="Segoe UI Semilight" panose="020B0402040204020203" pitchFamily="34" charset="0"/>
              </a:rPr>
              <a:t> </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hlinkClick r:id="rId4"/>
              </a:rPr>
              <a:t>https://pb.rada.te.ua/</a:t>
            </a:r>
            <a:r>
              <a:rPr lang="uk-UA" dirty="0">
                <a:solidFill>
                  <a:schemeClr val="tx2"/>
                </a:solidFill>
                <a:latin typeface="Segoe UI Semilight" panose="020B0402040204020203" pitchFamily="34" charset="0"/>
                <a:cs typeface="Segoe UI Semilight" panose="020B0402040204020203" pitchFamily="34" charset="0"/>
              </a:rPr>
              <a:t> </a:t>
            </a:r>
          </a:p>
          <a:p>
            <a:pPr marL="514350" indent="-514350">
              <a:lnSpc>
                <a:spcPct val="100000"/>
              </a:lnSpc>
              <a:buFont typeface="+mj-lt"/>
              <a:buAutoNum type="arabicPeriod"/>
            </a:pPr>
            <a:endParaRPr lang="en-US" dirty="0">
              <a:solidFill>
                <a:schemeClr val="tx2"/>
              </a:solidFill>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5"/>
          <a:stretch>
            <a:fillRect/>
          </a:stretch>
        </p:blipFill>
        <p:spPr>
          <a:xfrm>
            <a:off x="5344894" y="2988300"/>
            <a:ext cx="6406325" cy="3657600"/>
          </a:xfrm>
          <a:prstGeom prst="rect">
            <a:avLst/>
          </a:prstGeom>
        </p:spPr>
      </p:pic>
    </p:spTree>
    <p:extLst>
      <p:ext uri="{BB962C8B-B14F-4D97-AF65-F5344CB8AC3E}">
        <p14:creationId xmlns:p14="http://schemas.microsoft.com/office/powerpoint/2010/main" val="83674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err="1"/>
              <a:t>Навізор</a:t>
            </a:r>
            <a:endParaRPr lang="en-US" dirty="0"/>
          </a:p>
        </p:txBody>
      </p:sp>
      <p:sp>
        <p:nvSpPr>
          <p:cNvPr id="3" name="Content Placeholder 2"/>
          <p:cNvSpPr>
            <a:spLocks noGrp="1"/>
          </p:cNvSpPr>
          <p:nvPr>
            <p:ph idx="1"/>
          </p:nvPr>
        </p:nvSpPr>
        <p:spPr>
          <a:xfrm>
            <a:off x="838200" y="1825625"/>
            <a:ext cx="7235890" cy="4351338"/>
          </a:xfrm>
        </p:spPr>
        <p:txBody>
          <a:bodyPr/>
          <a:lstStyle/>
          <a:p>
            <a:pPr marL="0" indent="0">
              <a:lnSpc>
                <a:spcPct val="100000"/>
              </a:lnSpc>
              <a:buNone/>
            </a:pPr>
            <a:r>
              <a:rPr lang="en-US" dirty="0">
                <a:solidFill>
                  <a:schemeClr val="tx2"/>
                </a:solidFill>
                <a:latin typeface="Segoe UI Semilight" panose="020B0402040204020203" pitchFamily="34" charset="0"/>
                <a:cs typeface="Segoe UI Semilight" panose="020B0402040204020203" pitchFamily="34" charset="0"/>
                <a:hlinkClick r:id="rId2"/>
              </a:rPr>
              <a:t>http://navizor.com</a:t>
            </a:r>
            <a:r>
              <a:rPr lang="uk-UA" dirty="0">
                <a:solidFill>
                  <a:schemeClr val="tx2"/>
                </a:solidFill>
                <a:latin typeface="Segoe UI Semilight" panose="020B0402040204020203" pitchFamily="34" charset="0"/>
                <a:cs typeface="Segoe UI Semilight" panose="020B0402040204020203" pitchFamily="34" charset="0"/>
              </a:rPr>
              <a:t> </a:t>
            </a:r>
            <a:endParaRPr lang="en-US" dirty="0">
              <a:solidFill>
                <a:schemeClr val="tx2"/>
              </a:solidFill>
              <a:latin typeface="Segoe UI Semilight" panose="020B0402040204020203" pitchFamily="34" charset="0"/>
              <a:cs typeface="Segoe UI Semilight" panose="020B0402040204020203" pitchFamily="34" charset="0"/>
            </a:endParaRPr>
          </a:p>
        </p:txBody>
      </p:sp>
      <p:pic>
        <p:nvPicPr>
          <p:cNvPr id="1026" name="Picture 2" descr="Image result for http://navizo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788" y="1027906"/>
            <a:ext cx="822558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2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Барселона (</a:t>
            </a:r>
            <a:r>
              <a:rPr lang="en-US" dirty="0" err="1"/>
              <a:t>Bism@rt</a:t>
            </a:r>
            <a:r>
              <a:rPr lang="uk-UA" dirty="0"/>
              <a:t>)</a:t>
            </a:r>
            <a:endParaRPr lang="en-US" dirty="0"/>
          </a:p>
        </p:txBody>
      </p:sp>
      <p:sp>
        <p:nvSpPr>
          <p:cNvPr id="3" name="Content Placeholder 2"/>
          <p:cNvSpPr>
            <a:spLocks noGrp="1"/>
          </p:cNvSpPr>
          <p:nvPr>
            <p:ph idx="1"/>
          </p:nvPr>
        </p:nvSpPr>
        <p:spPr>
          <a:xfrm>
            <a:off x="838200" y="1825625"/>
            <a:ext cx="4201059" cy="4351338"/>
          </a:xfrm>
        </p:spPr>
        <p:txBody>
          <a:bodyPr>
            <a:normAutofit lnSpcReduction="10000"/>
          </a:bodyPr>
          <a:lstStyle/>
          <a:p>
            <a:pPr marL="0" indent="0">
              <a:lnSpc>
                <a:spcPct val="100000"/>
              </a:lnSpc>
              <a:buNone/>
            </a:pPr>
            <a:r>
              <a:rPr lang="en-US" sz="2000" dirty="0">
                <a:solidFill>
                  <a:schemeClr val="tx2"/>
                </a:solidFill>
                <a:latin typeface="Segoe UI Semilight" panose="020B0402040204020203" pitchFamily="34" charset="0"/>
                <a:cs typeface="Segoe UI Semilight" panose="020B0402040204020203" pitchFamily="34" charset="0"/>
                <a:hlinkClick r:id="rId2"/>
              </a:rPr>
              <a:t>https://bismart.com/en/home/</a:t>
            </a:r>
            <a:endParaRPr lang="en-US" sz="2000"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00000"/>
              </a:lnSpc>
              <a:buAutoNum type="arabicPeriod"/>
            </a:pPr>
            <a:r>
              <a:rPr lang="en-US" dirty="0">
                <a:solidFill>
                  <a:schemeClr val="tx2"/>
                </a:solidFill>
                <a:latin typeface="Segoe UI Semilight" panose="020B0402040204020203" pitchFamily="34" charset="0"/>
                <a:cs typeface="Segoe UI Semilight" panose="020B0402040204020203" pitchFamily="34" charset="0"/>
              </a:rPr>
              <a:t>City provides data.</a:t>
            </a:r>
          </a:p>
          <a:p>
            <a:pPr marL="514350" indent="-514350">
              <a:lnSpc>
                <a:spcPct val="100000"/>
              </a:lnSpc>
              <a:buAutoNum type="arabicPeriod"/>
            </a:pPr>
            <a:r>
              <a:rPr lang="en-US" dirty="0" err="1">
                <a:solidFill>
                  <a:schemeClr val="tx2"/>
                </a:solidFill>
                <a:latin typeface="Segoe UI Semilight" panose="020B0402040204020203" pitchFamily="34" charset="0"/>
                <a:cs typeface="Segoe UI Semilight" panose="020B0402040204020203" pitchFamily="34" charset="0"/>
              </a:rPr>
              <a:t>Bism@rt</a:t>
            </a:r>
            <a:r>
              <a:rPr lang="en-US" dirty="0">
                <a:solidFill>
                  <a:schemeClr val="tx2"/>
                </a:solidFill>
                <a:latin typeface="Segoe UI Semilight" panose="020B0402040204020203" pitchFamily="34" charset="0"/>
                <a:cs typeface="Segoe UI Semilight" panose="020B0402040204020203" pitchFamily="34" charset="0"/>
              </a:rPr>
              <a:t> provides completed services with analytics.</a:t>
            </a:r>
          </a:p>
          <a:p>
            <a:pPr marL="514350" indent="-514350">
              <a:lnSpc>
                <a:spcPct val="100000"/>
              </a:lnSpc>
              <a:buAutoNum type="arabicPeriod"/>
            </a:pPr>
            <a:r>
              <a:rPr lang="en-US" dirty="0">
                <a:solidFill>
                  <a:schemeClr val="tx2"/>
                </a:solidFill>
                <a:latin typeface="Segoe UI Semilight" panose="020B0402040204020203" pitchFamily="34" charset="0"/>
                <a:cs typeface="Segoe UI Semilight" panose="020B0402040204020203" pitchFamily="34" charset="0"/>
              </a:rPr>
              <a:t>City makes smart decisions based on this analytics and visualization tools.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802" y="2080095"/>
            <a:ext cx="6828551" cy="3842398"/>
          </a:xfrm>
          <a:prstGeom prst="rect">
            <a:avLst/>
          </a:prstGeom>
        </p:spPr>
      </p:pic>
    </p:spTree>
    <p:extLst>
      <p:ext uri="{BB962C8B-B14F-4D97-AF65-F5344CB8AC3E}">
        <p14:creationId xmlns:p14="http://schemas.microsoft.com/office/powerpoint/2010/main" val="92088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Проблеми	</a:t>
            </a:r>
            <a:endParaRPr lang="en-US" dirty="0"/>
          </a:p>
        </p:txBody>
      </p:sp>
      <p:sp>
        <p:nvSpPr>
          <p:cNvPr id="3" name="Content Placeholder 2"/>
          <p:cNvSpPr>
            <a:spLocks noGrp="1"/>
          </p:cNvSpPr>
          <p:nvPr>
            <p:ph idx="1"/>
          </p:nvPr>
        </p:nvSpPr>
        <p:spPr>
          <a:xfrm>
            <a:off x="838200" y="1825625"/>
            <a:ext cx="10619792" cy="4718244"/>
          </a:xfrm>
        </p:spPr>
        <p:txBody>
          <a:bodyPr>
            <a:normAutofit fontScale="62500" lnSpcReduction="20000"/>
          </a:bodyPr>
          <a:lstStyle/>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Нерозуміння суті концепції </a:t>
            </a:r>
            <a:r>
              <a:rPr lang="en-US" dirty="0">
                <a:solidFill>
                  <a:schemeClr val="tx2"/>
                </a:solidFill>
                <a:latin typeface="Segoe UI Semilight" panose="020B0402040204020203" pitchFamily="34" charset="0"/>
                <a:cs typeface="Segoe UI Semilight" panose="020B0402040204020203" pitchFamily="34" charset="0"/>
              </a:rPr>
              <a:t>Smart City </a:t>
            </a:r>
            <a:r>
              <a:rPr lang="ru-RU" dirty="0">
                <a:solidFill>
                  <a:schemeClr val="tx2"/>
                </a:solidFill>
                <a:latin typeface="Segoe UI Semilight" panose="020B0402040204020203" pitchFamily="34" charset="0"/>
                <a:cs typeface="Segoe UI Semilight" panose="020B0402040204020203" pitchFamily="34" charset="0"/>
              </a:rPr>
              <a:t>чиновниками та (часто) жителями </a:t>
            </a:r>
            <a:r>
              <a:rPr lang="ru-RU" dirty="0" err="1">
                <a:solidFill>
                  <a:schemeClr val="tx2"/>
                </a:solidFill>
                <a:latin typeface="Segoe UI Semilight" panose="020B0402040204020203" pitchFamily="34" charset="0"/>
                <a:cs typeface="Segoe UI Semilight" panose="020B0402040204020203" pitchFamily="34" charset="0"/>
              </a:rPr>
              <a:t>міст</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відсутність</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технічного</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завдання</a:t>
            </a:r>
            <a:r>
              <a:rPr lang="ru-RU" dirty="0">
                <a:solidFill>
                  <a:schemeClr val="tx2"/>
                </a:solidFill>
                <a:latin typeface="Segoe UI Semilight" panose="020B0402040204020203" pitchFamily="34" charset="0"/>
                <a:cs typeface="Segoe UI Semilight" panose="020B0402040204020203" pitchFamily="34" charset="0"/>
              </a:rPr>
              <a:t>» на </a:t>
            </a:r>
            <a:r>
              <a:rPr lang="ru-RU" dirty="0" err="1">
                <a:solidFill>
                  <a:schemeClr val="tx2"/>
                </a:solidFill>
                <a:latin typeface="Segoe UI Semilight" panose="020B0402040204020203" pitchFamily="34" charset="0"/>
                <a:cs typeface="Segoe UI Semilight" panose="020B0402040204020203" pitchFamily="34" charset="0"/>
              </a:rPr>
              <a:t>покращення</a:t>
            </a:r>
            <a:r>
              <a:rPr lang="ru-RU" dirty="0">
                <a:solidFill>
                  <a:schemeClr val="tx2"/>
                </a:solidFill>
                <a:latin typeface="Segoe UI Semilight" panose="020B0402040204020203" pitchFamily="34" charset="0"/>
                <a:cs typeface="Segoe UI Semilight" panose="020B0402040204020203" pitchFamily="34" charset="0"/>
              </a:rPr>
              <a:t> (</a:t>
            </a:r>
            <a:r>
              <a:rPr lang="en-US" dirty="0">
                <a:solidFill>
                  <a:schemeClr val="tx2"/>
                </a:solidFill>
                <a:latin typeface="Segoe UI Semilight" panose="020B0402040204020203" pitchFamily="34" charset="0"/>
                <a:cs typeface="Segoe UI Semilight" panose="020B0402040204020203" pitchFamily="34" charset="0"/>
                <a:hlinkClick r:id="rId2"/>
              </a:rPr>
              <a:t>http://nv.ua/ukr/opinion/krakovetsky/jak-napisati-programnij-kod-uspishnoji-krajini-503436.html</a:t>
            </a:r>
            <a:r>
              <a:rPr lang="ru-RU" dirty="0">
                <a:solidFill>
                  <a:schemeClr val="tx2"/>
                </a:solidFill>
                <a:latin typeface="Segoe UI Semilight" panose="020B0402040204020203" pitchFamily="34" charset="0"/>
                <a:cs typeface="Segoe UI Semilight" panose="020B0402040204020203" pitchFamily="34" charset="0"/>
              </a:rPr>
              <a:t>)</a:t>
            </a:r>
            <a:r>
              <a:rPr lang="en-US" dirty="0">
                <a:solidFill>
                  <a:schemeClr val="tx2"/>
                </a:solidFill>
                <a:latin typeface="Segoe UI Semilight" panose="020B0402040204020203" pitchFamily="34" charset="0"/>
                <a:cs typeface="Segoe UI Semilight" panose="020B0402040204020203" pitchFamily="34" charset="0"/>
              </a:rPr>
              <a:t>.</a:t>
            </a:r>
            <a:endParaRPr lang="uk-UA" dirty="0">
              <a:solidFill>
                <a:schemeClr val="tx2"/>
              </a:solidFill>
              <a:latin typeface="Segoe UI Semilight" panose="020B0402040204020203" pitchFamily="34" charset="0"/>
              <a:cs typeface="Segoe UI Semilight" panose="020B0402040204020203" pitchFamily="34" charset="0"/>
            </a:endParaRP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Заплутане та застаріле законодавство, що не націлене на реформи та вирішення проблем громадян (Е-квиток.)</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Боязнь критики.</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Відсутність ІТ спеціалістів в муніципалітетах та низький рівень ІТ грамотності чиновників (приклад – відкриті дані). </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Відсутність комплексного підходу щодо інформатизації та </a:t>
            </a:r>
            <a:r>
              <a:rPr lang="uk-UA" dirty="0" err="1">
                <a:solidFill>
                  <a:schemeClr val="tx2"/>
                </a:solidFill>
                <a:latin typeface="Segoe UI Semilight" panose="020B0402040204020203" pitchFamily="34" charset="0"/>
                <a:cs typeface="Segoe UI Semilight" panose="020B0402040204020203" pitchFamily="34" charset="0"/>
              </a:rPr>
              <a:t>диджиталізації</a:t>
            </a:r>
            <a:r>
              <a:rPr lang="uk-UA" dirty="0">
                <a:solidFill>
                  <a:schemeClr val="tx2"/>
                </a:solidFill>
                <a:latin typeface="Segoe UI Semilight" panose="020B0402040204020203" pitchFamily="34" charset="0"/>
                <a:cs typeface="Segoe UI Semilight" panose="020B0402040204020203" pitchFamily="34" charset="0"/>
              </a:rPr>
              <a:t> міста.</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Орієнтація на виконання законів, вказівок, галочок, а не на покращення рівня життя громадян.</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Недовіра до інструментів е-</a:t>
            </a:r>
            <a:r>
              <a:rPr lang="uk-UA" dirty="0" err="1">
                <a:solidFill>
                  <a:schemeClr val="tx2"/>
                </a:solidFill>
                <a:latin typeface="Segoe UI Semilight" panose="020B0402040204020203" pitchFamily="34" charset="0"/>
                <a:cs typeface="Segoe UI Semilight" panose="020B0402040204020203" pitchFamily="34" charset="0"/>
              </a:rPr>
              <a:t>дему</a:t>
            </a:r>
            <a:r>
              <a:rPr lang="uk-UA" dirty="0">
                <a:solidFill>
                  <a:schemeClr val="tx2"/>
                </a:solidFill>
                <a:latin typeface="Segoe UI Semilight" panose="020B0402040204020203" pitchFamily="34" charset="0"/>
                <a:cs typeface="Segoe UI Semilight" panose="020B0402040204020203" pitchFamily="34" charset="0"/>
              </a:rPr>
              <a:t>, і, як наслідок, низька активність громадян.</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Непрофесійність ЗМІ, відсутність реального інтересу до теми </a:t>
            </a:r>
            <a:r>
              <a:rPr lang="en-US" dirty="0">
                <a:solidFill>
                  <a:schemeClr val="tx2"/>
                </a:solidFill>
                <a:latin typeface="Segoe UI Semilight" panose="020B0402040204020203" pitchFamily="34" charset="0"/>
                <a:cs typeface="Segoe UI Semilight" panose="020B0402040204020203" pitchFamily="34" charset="0"/>
              </a:rPr>
              <a:t>Smart City.</a:t>
            </a:r>
          </a:p>
        </p:txBody>
      </p:sp>
    </p:spTree>
    <p:extLst>
      <p:ext uri="{BB962C8B-B14F-4D97-AF65-F5344CB8AC3E}">
        <p14:creationId xmlns:p14="http://schemas.microsoft.com/office/powerpoint/2010/main" val="18433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Мій досвід роботи</a:t>
            </a:r>
            <a:endParaRPr lang="en-US" dirty="0"/>
          </a:p>
        </p:txBody>
      </p:sp>
      <p:sp>
        <p:nvSpPr>
          <p:cNvPr id="3" name="Content Placeholder 2"/>
          <p:cNvSpPr>
            <a:spLocks noGrp="1"/>
          </p:cNvSpPr>
          <p:nvPr>
            <p:ph idx="1"/>
          </p:nvPr>
        </p:nvSpPr>
        <p:spPr>
          <a:xfrm>
            <a:off x="838200" y="1690687"/>
            <a:ext cx="10515600" cy="4871843"/>
          </a:xfrm>
        </p:spPr>
        <p:txBody>
          <a:bodyPr>
            <a:normAutofit fontScale="70000" lnSpcReduction="20000"/>
          </a:bodyPr>
          <a:lstStyle/>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CEO DevRain Solutions.</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CTO </a:t>
            </a:r>
            <a:r>
              <a:rPr lang="ru-RU" dirty="0">
                <a:solidFill>
                  <a:schemeClr val="tx2"/>
                </a:solidFill>
                <a:latin typeface="Segoe UI Semilight" panose="020B0402040204020203" pitchFamily="34" charset="0"/>
                <a:cs typeface="Segoe UI Semilight" panose="020B0402040204020203" pitchFamily="34" charset="0"/>
              </a:rPr>
              <a:t>Донор</a:t>
            </a:r>
            <a:r>
              <a:rPr lang="en-US" dirty="0">
                <a:solidFill>
                  <a:schemeClr val="tx2"/>
                </a:solidFill>
                <a:latin typeface="Segoe UI Semilight" panose="020B0402040204020203" pitchFamily="34" charset="0"/>
                <a:cs typeface="Segoe UI Semilight" panose="020B0402040204020203" pitchFamily="34" charset="0"/>
              </a:rPr>
              <a:t>UA.</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Regional Director.</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Windows Phone Most Valuable Professional (Windows Platform Development).</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Best Professional in Software Architecture (Ukrainian IT Award).</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Ph.D. in Computer Science.</a:t>
            </a:r>
          </a:p>
          <a:p>
            <a:pPr marL="514350" indent="-514350">
              <a:lnSpc>
                <a:spcPct val="12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Експерт з відкритих даних Державного агентства з питань електронного врядування.</a:t>
            </a:r>
          </a:p>
          <a:p>
            <a:pPr marL="514350" indent="-514350">
              <a:lnSpc>
                <a:spcPct val="12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Координатор першого циклу конкурсу ІТ проектів в сфері електронної демократії та відкритих даних </a:t>
            </a:r>
            <a:r>
              <a:rPr lang="en-US" dirty="0">
                <a:solidFill>
                  <a:schemeClr val="tx2"/>
                </a:solidFill>
                <a:latin typeface="Segoe UI Semilight" panose="020B0402040204020203" pitchFamily="34" charset="0"/>
                <a:cs typeface="Segoe UI Semilight" panose="020B0402040204020203" pitchFamily="34" charset="0"/>
              </a:rPr>
              <a:t>EGAP Challenge.</a:t>
            </a:r>
          </a:p>
          <a:p>
            <a:pPr marL="514350" indent="-514350">
              <a:lnSpc>
                <a:spcPct val="12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Ментор </a:t>
            </a:r>
            <a:r>
              <a:rPr lang="en-US" dirty="0">
                <a:solidFill>
                  <a:schemeClr val="tx2"/>
                </a:solidFill>
                <a:latin typeface="Segoe UI Semilight" panose="020B0402040204020203" pitchFamily="34" charset="0"/>
                <a:cs typeface="Segoe UI Semilight" panose="020B0402040204020203" pitchFamily="34" charset="0"/>
              </a:rPr>
              <a:t>Apps4Cities, EGAP Challenge, 1991 Open Data Incubator.</a:t>
            </a:r>
          </a:p>
          <a:p>
            <a:pPr marL="514350" indent="-514350">
              <a:lnSpc>
                <a:spcPct val="12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Учасник ініціатив </a:t>
            </a:r>
            <a:r>
              <a:rPr lang="en-US" dirty="0">
                <a:solidFill>
                  <a:schemeClr val="tx2"/>
                </a:solidFill>
                <a:latin typeface="Segoe UI Semilight" panose="020B0402040204020203" pitchFamily="34" charset="0"/>
                <a:cs typeface="Segoe UI Semilight" panose="020B0402040204020203" pitchFamily="34" charset="0"/>
              </a:rPr>
              <a:t>Kyiv Smart City, </a:t>
            </a:r>
            <a:r>
              <a:rPr lang="en-US" dirty="0" err="1">
                <a:solidFill>
                  <a:schemeClr val="tx2"/>
                </a:solidFill>
                <a:latin typeface="Segoe UI Semilight" panose="020B0402040204020203" pitchFamily="34" charset="0"/>
                <a:cs typeface="Segoe UI Semilight" panose="020B0402040204020203" pitchFamily="34" charset="0"/>
              </a:rPr>
              <a:t>Ternopil</a:t>
            </a:r>
            <a:r>
              <a:rPr lang="en-US" dirty="0">
                <a:solidFill>
                  <a:schemeClr val="tx2"/>
                </a:solidFill>
                <a:latin typeface="Segoe UI Semilight" panose="020B0402040204020203" pitchFamily="34" charset="0"/>
                <a:cs typeface="Segoe UI Semilight" panose="020B0402040204020203" pitchFamily="34" charset="0"/>
              </a:rPr>
              <a:t> Smart City.</a:t>
            </a:r>
          </a:p>
          <a:p>
            <a:pPr marL="0" indent="0">
              <a:lnSpc>
                <a:spcPct val="120000"/>
              </a:lnSpc>
              <a:buNone/>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235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Алгоритм </a:t>
            </a:r>
            <a:r>
              <a:rPr lang="uk-UA" dirty="0"/>
              <a:t>впровадження </a:t>
            </a:r>
            <a:r>
              <a:rPr lang="en-US" dirty="0"/>
              <a:t>Smart City</a:t>
            </a:r>
          </a:p>
        </p:txBody>
      </p:sp>
      <p:sp>
        <p:nvSpPr>
          <p:cNvPr id="3" name="Content Placeholder 2"/>
          <p:cNvSpPr>
            <a:spLocks noGrp="1"/>
          </p:cNvSpPr>
          <p:nvPr>
            <p:ph idx="1"/>
          </p:nvPr>
        </p:nvSpPr>
        <p:spPr>
          <a:xfrm>
            <a:off x="838199" y="1825625"/>
            <a:ext cx="10321213" cy="4351338"/>
          </a:xfrm>
        </p:spPr>
        <p:txBody>
          <a:bodyPr>
            <a:normAutofit fontScale="85000" lnSpcReduction="10000"/>
          </a:bodyPr>
          <a:lstStyle/>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Створ</a:t>
            </a:r>
            <a:r>
              <a:rPr lang="ru-RU" dirty="0" err="1">
                <a:solidFill>
                  <a:schemeClr val="tx2"/>
                </a:solidFill>
                <a:latin typeface="Segoe UI Semilight" panose="020B0402040204020203" pitchFamily="34" charset="0"/>
                <a:cs typeface="Segoe UI Semilight" panose="020B0402040204020203" pitchFamily="34" charset="0"/>
              </a:rPr>
              <a:t>ення</a:t>
            </a:r>
            <a:r>
              <a:rPr lang="ru-RU" dirty="0">
                <a:solidFill>
                  <a:schemeClr val="tx2"/>
                </a:solidFill>
                <a:latin typeface="Segoe UI Semilight" panose="020B0402040204020203" pitchFamily="34" charset="0"/>
                <a:cs typeface="Segoe UI Semilight" panose="020B0402040204020203" pitchFamily="34" charset="0"/>
              </a:rPr>
              <a:t> </a:t>
            </a:r>
            <a:r>
              <a:rPr lang="uk-UA" dirty="0">
                <a:solidFill>
                  <a:schemeClr val="tx2"/>
                </a:solidFill>
                <a:latin typeface="Segoe UI Semilight" panose="020B0402040204020203" pitchFamily="34" charset="0"/>
                <a:cs typeface="Segoe UI Semilight" panose="020B0402040204020203" pitchFamily="34" charset="0"/>
              </a:rPr>
              <a:t>концепції розвитку міста (</a:t>
            </a:r>
            <a:r>
              <a:rPr lang="en-US" dirty="0">
                <a:solidFill>
                  <a:schemeClr val="tx2"/>
                </a:solidFill>
                <a:latin typeface="Segoe UI Semilight" panose="020B0402040204020203" pitchFamily="34" charset="0"/>
                <a:cs typeface="Segoe UI Semilight" panose="020B0402040204020203" pitchFamily="34" charset="0"/>
              </a:rPr>
              <a:t>Smart City Concept</a:t>
            </a:r>
            <a:r>
              <a:rPr lang="uk-UA" dirty="0">
                <a:solidFill>
                  <a:schemeClr val="tx2"/>
                </a:solidFill>
                <a:latin typeface="Segoe UI Semilight" panose="020B0402040204020203" pitchFamily="34" charset="0"/>
                <a:cs typeface="Segoe UI Semilight" panose="020B0402040204020203" pitchFamily="34" charset="0"/>
              </a:rPr>
              <a:t>).</a:t>
            </a: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10000"/>
              </a:lnSpc>
              <a:buFont typeface="+mj-lt"/>
              <a:buAutoNum type="arabicPeriod"/>
            </a:pPr>
            <a:r>
              <a:rPr lang="ru-RU" dirty="0" err="1">
                <a:solidFill>
                  <a:schemeClr val="tx2"/>
                </a:solidFill>
                <a:latin typeface="Segoe UI Semilight" panose="020B0402040204020203" pitchFamily="34" charset="0"/>
                <a:cs typeface="Segoe UI Semilight" panose="020B0402040204020203" pitchFamily="34" charset="0"/>
              </a:rPr>
              <a:t>Створення</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хабу</a:t>
            </a:r>
            <a:r>
              <a:rPr lang="ru-RU" dirty="0">
                <a:solidFill>
                  <a:schemeClr val="tx2"/>
                </a:solidFill>
                <a:latin typeface="Segoe UI Semilight" panose="020B0402040204020203" pitchFamily="34" charset="0"/>
                <a:cs typeface="Segoe UI Semilight" panose="020B0402040204020203" pitchFamily="34" charset="0"/>
              </a:rPr>
              <a:t>, простору, </a:t>
            </a:r>
            <a:r>
              <a:rPr lang="ru-RU" dirty="0" err="1">
                <a:solidFill>
                  <a:schemeClr val="tx2"/>
                </a:solidFill>
                <a:latin typeface="Segoe UI Semilight" panose="020B0402040204020203" pitchFamily="34" charset="0"/>
                <a:cs typeface="Segoe UI Semilight" panose="020B0402040204020203" pitchFamily="34" charset="0"/>
              </a:rPr>
              <a:t>експериментального</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майданчика</a:t>
            </a:r>
            <a:r>
              <a:rPr lang="ru-RU" dirty="0">
                <a:solidFill>
                  <a:schemeClr val="tx2"/>
                </a:solidFill>
                <a:latin typeface="Segoe UI Semilight" panose="020B0402040204020203" pitchFamily="34" charset="0"/>
                <a:cs typeface="Segoe UI Semilight" panose="020B0402040204020203" pitchFamily="34" charset="0"/>
              </a:rPr>
              <a:t> для </a:t>
            </a:r>
            <a:r>
              <a:rPr lang="ru-RU" dirty="0" err="1">
                <a:solidFill>
                  <a:schemeClr val="tx2"/>
                </a:solidFill>
                <a:latin typeface="Segoe UI Semilight" panose="020B0402040204020203" pitchFamily="34" charset="0"/>
                <a:cs typeface="Segoe UI Semilight" panose="020B0402040204020203" pitchFamily="34" charset="0"/>
              </a:rPr>
              <a:t>дослідження</a:t>
            </a:r>
            <a:r>
              <a:rPr lang="ru-RU" dirty="0">
                <a:solidFill>
                  <a:schemeClr val="tx2"/>
                </a:solidFill>
                <a:latin typeface="Segoe UI Semilight" panose="020B0402040204020203" pitchFamily="34" charset="0"/>
                <a:cs typeface="Segoe UI Semilight" panose="020B0402040204020203" pitchFamily="34" charset="0"/>
              </a:rPr>
              <a:t> та </a:t>
            </a:r>
            <a:r>
              <a:rPr lang="ru-RU" dirty="0" err="1">
                <a:solidFill>
                  <a:schemeClr val="tx2"/>
                </a:solidFill>
                <a:latin typeface="Segoe UI Semilight" panose="020B0402040204020203" pitchFamily="34" charset="0"/>
                <a:cs typeface="Segoe UI Semilight" panose="020B0402040204020203" pitchFamily="34" charset="0"/>
              </a:rPr>
              <a:t>тестування</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інновацій</a:t>
            </a:r>
            <a:r>
              <a:rPr lang="ru-RU" dirty="0">
                <a:solidFill>
                  <a:schemeClr val="tx2"/>
                </a:solidFill>
                <a:latin typeface="Segoe UI Semilight" panose="020B0402040204020203" pitchFamily="34" charset="0"/>
                <a:cs typeface="Segoe UI Semilight" panose="020B0402040204020203" pitchFamily="34" charset="0"/>
              </a:rPr>
              <a:t>.</a:t>
            </a:r>
          </a:p>
          <a:p>
            <a:pPr marL="514350" indent="-514350">
              <a:lnSpc>
                <a:spcPct val="110000"/>
              </a:lnSpc>
              <a:buFont typeface="+mj-lt"/>
              <a:buAutoNum type="arabicPeriod"/>
            </a:pPr>
            <a:r>
              <a:rPr lang="ru-RU" dirty="0" err="1">
                <a:solidFill>
                  <a:schemeClr val="tx2"/>
                </a:solidFill>
                <a:latin typeface="Segoe UI Semilight" panose="020B0402040204020203" pitchFamily="34" charset="0"/>
                <a:cs typeface="Segoe UI Semilight" panose="020B0402040204020203" pitchFamily="34" charset="0"/>
              </a:rPr>
              <a:t>Адаптація</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існуючих</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рішень</a:t>
            </a:r>
            <a:r>
              <a:rPr lang="ru-RU" dirty="0">
                <a:solidFill>
                  <a:schemeClr val="tx2"/>
                </a:solidFill>
                <a:latin typeface="Segoe UI Semilight" panose="020B0402040204020203" pitchFamily="34" charset="0"/>
                <a:cs typeface="Segoe UI Semilight" panose="020B0402040204020203" pitchFamily="34" charset="0"/>
              </a:rPr>
              <a:t>.</a:t>
            </a:r>
          </a:p>
          <a:p>
            <a:pPr marL="514350" indent="-514350">
              <a:lnSpc>
                <a:spcPct val="110000"/>
              </a:lnSpc>
              <a:buFont typeface="+mj-lt"/>
              <a:buAutoNum type="arabicPeriod"/>
            </a:pPr>
            <a:r>
              <a:rPr lang="ru-RU" dirty="0" err="1">
                <a:solidFill>
                  <a:schemeClr val="tx2"/>
                </a:solidFill>
                <a:latin typeface="Segoe UI Semilight" panose="020B0402040204020203" pitchFamily="34" charset="0"/>
                <a:cs typeface="Segoe UI Semilight" panose="020B0402040204020203" pitchFamily="34" charset="0"/>
              </a:rPr>
              <a:t>Створення</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інфраструктури</a:t>
            </a:r>
            <a:r>
              <a:rPr lang="ru-RU" dirty="0">
                <a:solidFill>
                  <a:schemeClr val="tx2"/>
                </a:solidFill>
                <a:latin typeface="Segoe UI Semilight" panose="020B0402040204020203" pitchFamily="34" charset="0"/>
                <a:cs typeface="Segoe UI Semilight" panose="020B0402040204020203" pitchFamily="34" charset="0"/>
              </a:rPr>
              <a:t> для </a:t>
            </a:r>
            <a:r>
              <a:rPr lang="en-US" dirty="0">
                <a:solidFill>
                  <a:schemeClr val="tx2"/>
                </a:solidFill>
                <a:latin typeface="Segoe UI Semilight" panose="020B0402040204020203" pitchFamily="34" charset="0"/>
                <a:cs typeface="Segoe UI Semilight" panose="020B0402040204020203" pitchFamily="34" charset="0"/>
              </a:rPr>
              <a:t>Smart City</a:t>
            </a:r>
            <a:r>
              <a:rPr lang="uk-UA" dirty="0">
                <a:solidFill>
                  <a:schemeClr val="tx2"/>
                </a:solidFill>
                <a:latin typeface="Segoe UI Semilight" panose="020B0402040204020203" pitchFamily="34" charset="0"/>
                <a:cs typeface="Segoe UI Semilight" panose="020B0402040204020203" pitchFamily="34" charset="0"/>
              </a:rPr>
              <a:t>.</a:t>
            </a: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10000"/>
              </a:lnSpc>
              <a:buFont typeface="+mj-lt"/>
              <a:buAutoNum type="arabicPeriod"/>
            </a:pPr>
            <a:r>
              <a:rPr lang="ru-RU" dirty="0" err="1">
                <a:solidFill>
                  <a:schemeClr val="tx2"/>
                </a:solidFill>
                <a:latin typeface="Segoe UI Semilight" panose="020B0402040204020203" pitchFamily="34" charset="0"/>
                <a:cs typeface="Segoe UI Semilight" panose="020B0402040204020203" pitchFamily="34" charset="0"/>
              </a:rPr>
              <a:t>Розробка</a:t>
            </a:r>
            <a:r>
              <a:rPr lang="ru-RU" dirty="0">
                <a:solidFill>
                  <a:schemeClr val="tx2"/>
                </a:solidFill>
                <a:latin typeface="Segoe UI Semilight" panose="020B0402040204020203" pitchFamily="34" charset="0"/>
                <a:cs typeface="Segoe UI Semilight" panose="020B0402040204020203" pitchFamily="34" charset="0"/>
              </a:rPr>
              <a:t> та </a:t>
            </a:r>
            <a:r>
              <a:rPr lang="ru-RU" dirty="0" err="1">
                <a:solidFill>
                  <a:schemeClr val="tx2"/>
                </a:solidFill>
                <a:latin typeface="Segoe UI Semilight" panose="020B0402040204020203" pitchFamily="34" charset="0"/>
                <a:cs typeface="Segoe UI Semilight" panose="020B0402040204020203" pitchFamily="34" charset="0"/>
              </a:rPr>
              <a:t>впровадження</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розумних</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рішень</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електронних</a:t>
            </a:r>
            <a:r>
              <a:rPr lang="ru-RU"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послуг</a:t>
            </a:r>
            <a:r>
              <a:rPr lang="ru-RU" dirty="0">
                <a:solidFill>
                  <a:schemeClr val="tx2"/>
                </a:solidFill>
                <a:latin typeface="Segoe UI Semilight" panose="020B0402040204020203" pitchFamily="34" charset="0"/>
                <a:cs typeface="Segoe UI Semilight" panose="020B0402040204020203" pitchFamily="34" charset="0"/>
              </a:rPr>
              <a:t>.</a:t>
            </a:r>
          </a:p>
          <a:p>
            <a:pPr marL="514350" indent="-514350">
              <a:lnSpc>
                <a:spcPct val="110000"/>
              </a:lnSpc>
              <a:buFont typeface="+mj-lt"/>
              <a:buAutoNum type="arabicPeriod"/>
            </a:pPr>
            <a:r>
              <a:rPr lang="ru-RU" dirty="0" err="1">
                <a:solidFill>
                  <a:schemeClr val="tx2"/>
                </a:solidFill>
                <a:latin typeface="Segoe UI Semilight" panose="020B0402040204020203" pitchFamily="34" charset="0"/>
                <a:cs typeface="Segoe UI Semilight" panose="020B0402040204020203" pitchFamily="34" charset="0"/>
              </a:rPr>
              <a:t>Допомога</a:t>
            </a:r>
            <a:r>
              <a:rPr lang="ru-RU" dirty="0">
                <a:solidFill>
                  <a:schemeClr val="tx2"/>
                </a:solidFill>
                <a:latin typeface="Segoe UI Semilight" panose="020B0402040204020203" pitchFamily="34" charset="0"/>
                <a:cs typeface="Segoe UI Semilight" panose="020B0402040204020203" pitchFamily="34" charset="0"/>
              </a:rPr>
              <a:t> в </a:t>
            </a:r>
            <a:r>
              <a:rPr lang="ru-RU" dirty="0" err="1">
                <a:solidFill>
                  <a:schemeClr val="tx2"/>
                </a:solidFill>
                <a:latin typeface="Segoe UI Semilight" panose="020B0402040204020203" pitchFamily="34" charset="0"/>
                <a:cs typeface="Segoe UI Semilight" panose="020B0402040204020203" pitchFamily="34" charset="0"/>
              </a:rPr>
              <a:t>ініціативах</a:t>
            </a:r>
            <a:r>
              <a:rPr lang="ru-RU" dirty="0">
                <a:solidFill>
                  <a:schemeClr val="tx2"/>
                </a:solidFill>
                <a:latin typeface="Segoe UI Semilight" panose="020B0402040204020203" pitchFamily="34" charset="0"/>
                <a:cs typeface="Segoe UI Semilight" panose="020B0402040204020203" pitchFamily="34" charset="0"/>
              </a:rPr>
              <a:t> </a:t>
            </a:r>
            <a:r>
              <a:rPr lang="en-US" dirty="0">
                <a:solidFill>
                  <a:schemeClr val="tx2"/>
                </a:solidFill>
                <a:latin typeface="Segoe UI Semilight" panose="020B0402040204020203" pitchFamily="34" charset="0"/>
                <a:cs typeface="Segoe UI Semilight" panose="020B0402040204020203" pitchFamily="34" charset="0"/>
              </a:rPr>
              <a:t>EGAP Challenge, Apps4Cities, 1991 Open Data Incubator </a:t>
            </a:r>
            <a:r>
              <a:rPr lang="ru-RU" dirty="0" err="1">
                <a:solidFill>
                  <a:schemeClr val="tx2"/>
                </a:solidFill>
                <a:latin typeface="Segoe UI Semilight" panose="020B0402040204020203" pitchFamily="34" charset="0"/>
                <a:cs typeface="Segoe UI Semilight" panose="020B0402040204020203" pitchFamily="34" charset="0"/>
              </a:rPr>
              <a:t>тощо</a:t>
            </a:r>
            <a:r>
              <a:rPr lang="ru-RU" dirty="0">
                <a:solidFill>
                  <a:schemeClr val="tx2"/>
                </a:solidFill>
                <a:latin typeface="Segoe UI Semilight" panose="020B0402040204020203" pitchFamily="34" charset="0"/>
                <a:cs typeface="Segoe UI Semilight" panose="020B0402040204020203" pitchFamily="34" charset="0"/>
              </a:rPr>
              <a:t>.</a:t>
            </a:r>
          </a:p>
          <a:p>
            <a:pPr marL="514350" indent="-514350">
              <a:lnSpc>
                <a:spcPct val="11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Дублювання повноважень в різних департаментах, що стосуються ІТ.</a:t>
            </a:r>
          </a:p>
          <a:p>
            <a:pPr marL="514350" indent="-514350">
              <a:lnSpc>
                <a:spcPct val="110000"/>
              </a:lnSpc>
              <a:buFont typeface="+mj-lt"/>
              <a:buAutoNum type="arabicPeriod"/>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352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br>
              <a:rPr lang="ru-RU" dirty="0"/>
            </a:br>
            <a:br>
              <a:rPr lang="ru-RU" dirty="0"/>
            </a:br>
            <a:br>
              <a:rPr lang="ru-RU" dirty="0"/>
            </a:br>
            <a:br>
              <a:rPr lang="ru-RU" dirty="0"/>
            </a:b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Alex.Krakovetskiy@devrain.com</a:t>
            </a:r>
            <a:endParaRPr lang="en-US" dirty="0"/>
          </a:p>
          <a:p>
            <a:pPr marL="0" indent="0">
              <a:buNone/>
            </a:pPr>
            <a:r>
              <a:rPr lang="en-US" dirty="0"/>
              <a:t>@</a:t>
            </a:r>
            <a:r>
              <a:rPr lang="en-US" dirty="0" err="1"/>
              <a:t>msugvnua</a:t>
            </a:r>
            <a:endParaRPr lang="en-US" dirty="0"/>
          </a:p>
          <a:p>
            <a:pPr marL="0" indent="0">
              <a:buNone/>
            </a:pPr>
            <a:endParaRPr lang="en-US" dirty="0"/>
          </a:p>
        </p:txBody>
      </p:sp>
    </p:spTree>
    <p:extLst>
      <p:ext uri="{BB962C8B-B14F-4D97-AF65-F5344CB8AC3E}">
        <p14:creationId xmlns:p14="http://schemas.microsoft.com/office/powerpoint/2010/main" val="38925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Ключові тези</a:t>
            </a:r>
            <a:endParaRPr lang="en-US" dirty="0"/>
          </a:p>
        </p:txBody>
      </p:sp>
      <p:sp>
        <p:nvSpPr>
          <p:cNvPr id="3" name="Content Placeholder 2"/>
          <p:cNvSpPr>
            <a:spLocks noGrp="1"/>
          </p:cNvSpPr>
          <p:nvPr>
            <p:ph idx="1"/>
          </p:nvPr>
        </p:nvSpPr>
        <p:spPr>
          <a:xfrm>
            <a:off x="838199" y="1825625"/>
            <a:ext cx="10271449" cy="4351338"/>
          </a:xfrm>
        </p:spPr>
        <p:txBody>
          <a:bodyPr>
            <a:normAutofit fontScale="92500" lnSpcReduction="10000"/>
          </a:bodyPr>
          <a:lstStyle/>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Через 20 років конкуренція буде між містами, а не регіонами чи країнами. Полювання буде за креативними, розумними та творчими людьми.</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Smart city </a:t>
            </a:r>
            <a:r>
              <a:rPr lang="uk-UA" dirty="0">
                <a:solidFill>
                  <a:schemeClr val="tx2"/>
                </a:solidFill>
                <a:latin typeface="Segoe UI Semilight" panose="020B0402040204020203" pitchFamily="34" charset="0"/>
                <a:cs typeface="Segoe UI Semilight" panose="020B0402040204020203" pitchFamily="34" charset="0"/>
              </a:rPr>
              <a:t>— концепція розвитку міст, де ключовим фактором є використання сучасних ІКТ для покращення якості життя у ньому. </a:t>
            </a:r>
          </a:p>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ІТ – інструмент для досягнення мети, а не самоціль.</a:t>
            </a:r>
          </a:p>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Мета - покращення життя громадян міста шляхом прийняття ефективних рішень, що ґрунтуються на даних та моделюванні, а не на припущеннях, та на базі </a:t>
            </a:r>
            <a:r>
              <a:rPr lang="uk-UA" dirty="0" err="1">
                <a:solidFill>
                  <a:schemeClr val="tx2"/>
                </a:solidFill>
                <a:latin typeface="Segoe UI Semilight" panose="020B0402040204020203" pitchFamily="34" charset="0"/>
                <a:cs typeface="Segoe UI Semilight" panose="020B0402040204020203" pitchFamily="34" charset="0"/>
              </a:rPr>
              <a:t>зворотнього</a:t>
            </a:r>
            <a:r>
              <a:rPr lang="uk-UA" dirty="0">
                <a:solidFill>
                  <a:schemeClr val="tx2"/>
                </a:solidFill>
                <a:latin typeface="Segoe UI Semilight" panose="020B0402040204020203" pitchFamily="34" charset="0"/>
                <a:cs typeface="Segoe UI Semilight" panose="020B0402040204020203" pitchFamily="34" charset="0"/>
              </a:rPr>
              <a:t> </a:t>
            </a:r>
            <a:r>
              <a:rPr lang="uk-UA" dirty="0" err="1">
                <a:solidFill>
                  <a:schemeClr val="tx2"/>
                </a:solidFill>
                <a:latin typeface="Segoe UI Semilight" panose="020B0402040204020203" pitchFamily="34" charset="0"/>
                <a:cs typeface="Segoe UI Semilight" panose="020B0402040204020203" pitchFamily="34" charset="0"/>
              </a:rPr>
              <a:t>звя</a:t>
            </a:r>
            <a:r>
              <a:rPr lang="en-US" dirty="0">
                <a:solidFill>
                  <a:schemeClr val="tx2"/>
                </a:solidFill>
                <a:latin typeface="Segoe UI Semilight" panose="020B0402040204020203" pitchFamily="34" charset="0"/>
                <a:cs typeface="Segoe UI Semilight" panose="020B0402040204020203" pitchFamily="34" charset="0"/>
              </a:rPr>
              <a:t>’</a:t>
            </a:r>
            <a:r>
              <a:rPr lang="uk-UA" dirty="0" err="1">
                <a:solidFill>
                  <a:schemeClr val="tx2"/>
                </a:solidFill>
                <a:latin typeface="Segoe UI Semilight" panose="020B0402040204020203" pitchFamily="34" charset="0"/>
                <a:cs typeface="Segoe UI Semilight" panose="020B0402040204020203" pitchFamily="34" charset="0"/>
              </a:rPr>
              <a:t>зку</a:t>
            </a:r>
            <a:r>
              <a:rPr lang="uk-UA" dirty="0">
                <a:solidFill>
                  <a:schemeClr val="tx2"/>
                </a:solidFill>
                <a:latin typeface="Segoe UI Semilight" panose="020B0402040204020203" pitchFamily="34" charset="0"/>
                <a:cs typeface="Segoe UI Semilight" panose="020B0402040204020203" pitchFamily="34" charset="0"/>
              </a:rPr>
              <a:t>.</a:t>
            </a:r>
          </a:p>
          <a:p>
            <a:pPr marL="514350" indent="-514350">
              <a:lnSpc>
                <a:spcPct val="100000"/>
              </a:lnSpc>
              <a:buFont typeface="+mj-lt"/>
              <a:buAutoNum type="arabicPeriod"/>
            </a:pPr>
            <a:endParaRPr lang="uk-UA" dirty="0">
              <a:solidFill>
                <a:schemeClr val="tx2"/>
              </a:solidFill>
              <a:latin typeface="Segoe UI Semilight" panose="020B0402040204020203" pitchFamily="34" charset="0"/>
              <a:cs typeface="Segoe UI Semilight" panose="020B0402040204020203" pitchFamily="34" charset="0"/>
            </a:endParaRPr>
          </a:p>
          <a:p>
            <a:pPr marL="514350" indent="-514350">
              <a:lnSpc>
                <a:spcPct val="100000"/>
              </a:lnSpc>
              <a:buFont typeface="+mj-lt"/>
              <a:buAutoNum type="arabicPeriod"/>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299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Компоненти </a:t>
            </a:r>
            <a:r>
              <a:rPr lang="en-US" dirty="0"/>
              <a:t>Smart City</a:t>
            </a:r>
          </a:p>
        </p:txBody>
      </p:sp>
      <p:sp>
        <p:nvSpPr>
          <p:cNvPr id="3" name="Content Placeholder 2"/>
          <p:cNvSpPr>
            <a:spLocks noGrp="1"/>
          </p:cNvSpPr>
          <p:nvPr>
            <p:ph idx="1"/>
          </p:nvPr>
        </p:nvSpPr>
        <p:spPr>
          <a:xfrm>
            <a:off x="838200" y="1825625"/>
            <a:ext cx="7235890" cy="4351338"/>
          </a:xfrm>
        </p:spPr>
        <p:txBody>
          <a:bodyPr/>
          <a:lstStyle/>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Відкриті дані</a:t>
            </a:r>
          </a:p>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Електронні послуги (персональний кабінет мешканця)</a:t>
            </a: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Інструменти електронної демократії</a:t>
            </a:r>
            <a:r>
              <a:rPr lang="en-US" dirty="0">
                <a:solidFill>
                  <a:schemeClr val="tx2"/>
                </a:solidFill>
                <a:latin typeface="Segoe UI Semilight" panose="020B0402040204020203" pitchFamily="34" charset="0"/>
                <a:cs typeface="Segoe UI Semilight" panose="020B0402040204020203" pitchFamily="34" charset="0"/>
              </a:rPr>
              <a:t> (</a:t>
            </a:r>
            <a:r>
              <a:rPr lang="ru-RU" dirty="0" err="1">
                <a:solidFill>
                  <a:schemeClr val="tx2"/>
                </a:solidFill>
                <a:latin typeface="Segoe UI Semilight" panose="020B0402040204020203" pitchFamily="34" charset="0"/>
                <a:cs typeface="Segoe UI Semilight" panose="020B0402040204020203" pitchFamily="34" charset="0"/>
              </a:rPr>
              <a:t>петиц</a:t>
            </a:r>
            <a:r>
              <a:rPr lang="uk-UA" dirty="0" err="1">
                <a:solidFill>
                  <a:schemeClr val="tx2"/>
                </a:solidFill>
                <a:latin typeface="Segoe UI Semilight" panose="020B0402040204020203" pitchFamily="34" charset="0"/>
                <a:cs typeface="Segoe UI Semilight" panose="020B0402040204020203" pitchFamily="34" charset="0"/>
              </a:rPr>
              <a:t>ії</a:t>
            </a:r>
            <a:r>
              <a:rPr lang="uk-UA" dirty="0">
                <a:solidFill>
                  <a:schemeClr val="tx2"/>
                </a:solidFill>
                <a:latin typeface="Segoe UI Semilight" panose="020B0402040204020203" pitchFamily="34" charset="0"/>
                <a:cs typeface="Segoe UI Semilight" panose="020B0402040204020203" pitchFamily="34" charset="0"/>
              </a:rPr>
              <a:t>, громадський бюджет)</a:t>
            </a:r>
          </a:p>
          <a:p>
            <a:pPr marL="514350" indent="-514350">
              <a:lnSpc>
                <a:spcPct val="100000"/>
              </a:lnSpc>
              <a:buFont typeface="+mj-lt"/>
              <a:buAutoNum type="arabicPeriod"/>
            </a:pPr>
            <a:r>
              <a:rPr lang="uk-UA" dirty="0">
                <a:solidFill>
                  <a:schemeClr val="tx2"/>
                </a:solidFill>
                <a:latin typeface="Segoe UI Semilight" panose="020B0402040204020203" pitchFamily="34" charset="0"/>
                <a:cs typeface="Segoe UI Semilight" panose="020B0402040204020203" pitchFamily="34" charset="0"/>
              </a:rPr>
              <a:t>«Розумні» рішення</a:t>
            </a:r>
          </a:p>
        </p:txBody>
      </p:sp>
    </p:spTree>
    <p:extLst>
      <p:ext uri="{BB962C8B-B14F-4D97-AF65-F5344CB8AC3E}">
        <p14:creationId xmlns:p14="http://schemas.microsoft.com/office/powerpoint/2010/main" val="94408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Категорії </a:t>
            </a:r>
            <a:r>
              <a:rPr lang="en-US" dirty="0"/>
              <a:t>Smart City</a:t>
            </a:r>
          </a:p>
        </p:txBody>
      </p:sp>
      <p:sp>
        <p:nvSpPr>
          <p:cNvPr id="3" name="Content Placeholder 2"/>
          <p:cNvSpPr>
            <a:spLocks noGrp="1"/>
          </p:cNvSpPr>
          <p:nvPr>
            <p:ph idx="1"/>
          </p:nvPr>
        </p:nvSpPr>
        <p:spPr>
          <a:xfrm>
            <a:off x="838200" y="1690688"/>
            <a:ext cx="5960706" cy="4946488"/>
          </a:xfrm>
        </p:spPr>
        <p:txBody>
          <a:bodyPr>
            <a:normAutofit fontScale="85000" lnSpcReduction="10000"/>
          </a:bodyPr>
          <a:lstStyle/>
          <a:p>
            <a:pPr marL="514350" indent="-514350">
              <a:lnSpc>
                <a:spcPct val="120000"/>
              </a:lnSpc>
              <a:buFont typeface="+mj-lt"/>
              <a:buAutoNum type="arabicPeriod"/>
            </a:pPr>
            <a:r>
              <a:rPr lang="uk-UA" sz="2400" dirty="0">
                <a:solidFill>
                  <a:schemeClr val="tx2"/>
                </a:solidFill>
                <a:latin typeface="Segoe UI Semilight" panose="020B0402040204020203" pitchFamily="34" charset="0"/>
                <a:cs typeface="Segoe UI Semilight" panose="020B0402040204020203" pitchFamily="34" charset="0"/>
              </a:rPr>
              <a:t>Управління ресурсами – енергія, вода, сміття, виробництво та впровадження відновлювальної енергії (</a:t>
            </a:r>
            <a:r>
              <a:rPr lang="en-US" sz="2400" dirty="0">
                <a:solidFill>
                  <a:schemeClr val="tx2"/>
                </a:solidFill>
                <a:latin typeface="Segoe UI Semilight" panose="020B0402040204020203" pitchFamily="34" charset="0"/>
                <a:cs typeface="Segoe UI Semilight" panose="020B0402040204020203" pitchFamily="34" charset="0"/>
              </a:rPr>
              <a:t>Utilities for citizens</a:t>
            </a:r>
            <a:r>
              <a:rPr lang="uk-UA" sz="2400" dirty="0">
                <a:solidFill>
                  <a:schemeClr val="tx2"/>
                </a:solidFill>
                <a:latin typeface="Segoe UI Semilight" panose="020B0402040204020203" pitchFamily="34" charset="0"/>
                <a:cs typeface="Segoe UI Semilight" panose="020B0402040204020203" pitchFamily="34" charset="0"/>
              </a:rPr>
              <a:t>, </a:t>
            </a:r>
            <a:r>
              <a:rPr lang="en-US" sz="2400" dirty="0">
                <a:solidFill>
                  <a:schemeClr val="tx2"/>
                </a:solidFill>
                <a:latin typeface="Segoe UI Semilight" panose="020B0402040204020203" pitchFamily="34" charset="0"/>
                <a:cs typeface="Segoe UI Semilight" panose="020B0402040204020203" pitchFamily="34" charset="0"/>
              </a:rPr>
              <a:t>recycling</a:t>
            </a:r>
            <a:r>
              <a:rPr lang="uk-UA" sz="2400" dirty="0">
                <a:solidFill>
                  <a:schemeClr val="tx2"/>
                </a:solidFill>
                <a:latin typeface="Segoe UI Semilight" panose="020B0402040204020203" pitchFamily="34" charset="0"/>
                <a:cs typeface="Segoe UI Semilight" panose="020B0402040204020203" pitchFamily="34" charset="0"/>
              </a:rPr>
              <a:t>)</a:t>
            </a:r>
            <a:r>
              <a:rPr lang="en-US" sz="2400" dirty="0">
                <a:solidFill>
                  <a:schemeClr val="tx2"/>
                </a:solidFill>
                <a:latin typeface="Segoe UI Semilight" panose="020B0402040204020203" pitchFamily="34" charset="0"/>
                <a:cs typeface="Segoe UI Semilight" panose="020B0402040204020203" pitchFamily="34" charset="0"/>
              </a:rPr>
              <a:t>.</a:t>
            </a:r>
          </a:p>
          <a:p>
            <a:pPr marL="514350" indent="-514350">
              <a:lnSpc>
                <a:spcPct val="120000"/>
              </a:lnSpc>
              <a:buFont typeface="+mj-lt"/>
              <a:buAutoNum type="arabicPeriod"/>
            </a:pPr>
            <a:r>
              <a:rPr lang="uk-UA" sz="2400" dirty="0">
                <a:solidFill>
                  <a:schemeClr val="tx2"/>
                </a:solidFill>
                <a:latin typeface="Segoe UI Semilight" panose="020B0402040204020203" pitchFamily="34" charset="0"/>
                <a:cs typeface="Segoe UI Semilight" panose="020B0402040204020203" pitchFamily="34" charset="0"/>
              </a:rPr>
              <a:t>Медицина та охорона </a:t>
            </a:r>
            <a:r>
              <a:rPr lang="uk-UA" sz="2400" dirty="0" err="1">
                <a:solidFill>
                  <a:schemeClr val="tx2"/>
                </a:solidFill>
                <a:latin typeface="Segoe UI Semilight" panose="020B0402040204020203" pitchFamily="34" charset="0"/>
                <a:cs typeface="Segoe UI Semilight" panose="020B0402040204020203" pitchFamily="34" charset="0"/>
              </a:rPr>
              <a:t>здоров</a:t>
            </a:r>
            <a:r>
              <a:rPr lang="en-US" sz="2400" dirty="0">
                <a:solidFill>
                  <a:schemeClr val="tx2"/>
                </a:solidFill>
                <a:latin typeface="Segoe UI Semilight" panose="020B0402040204020203" pitchFamily="34" charset="0"/>
                <a:cs typeface="Segoe UI Semilight" panose="020B0402040204020203" pitchFamily="34" charset="0"/>
              </a:rPr>
              <a:t>’</a:t>
            </a:r>
            <a:r>
              <a:rPr lang="uk-UA" sz="2400" dirty="0">
                <a:solidFill>
                  <a:schemeClr val="tx2"/>
                </a:solidFill>
                <a:latin typeface="Segoe UI Semilight" panose="020B0402040204020203" pitchFamily="34" charset="0"/>
                <a:cs typeface="Segoe UI Semilight" panose="020B0402040204020203" pitchFamily="34" charset="0"/>
              </a:rPr>
              <a:t>я</a:t>
            </a:r>
            <a:r>
              <a:rPr lang="en-US" sz="2400" dirty="0">
                <a:solidFill>
                  <a:schemeClr val="tx2"/>
                </a:solidFill>
                <a:latin typeface="Segoe UI Semilight" panose="020B0402040204020203" pitchFamily="34" charset="0"/>
                <a:cs typeface="Segoe UI Semilight" panose="020B0402040204020203" pitchFamily="34" charset="0"/>
              </a:rPr>
              <a:t> (Healthcare). </a:t>
            </a:r>
          </a:p>
          <a:p>
            <a:pPr marL="514350" indent="-514350">
              <a:lnSpc>
                <a:spcPct val="120000"/>
              </a:lnSpc>
              <a:buFont typeface="+mj-lt"/>
              <a:buAutoNum type="arabicPeriod"/>
            </a:pPr>
            <a:r>
              <a:rPr lang="uk-UA" sz="2400" dirty="0">
                <a:solidFill>
                  <a:schemeClr val="tx2"/>
                </a:solidFill>
                <a:latin typeface="Segoe UI Semilight" panose="020B0402040204020203" pitchFamily="34" charset="0"/>
                <a:cs typeface="Segoe UI Semilight" panose="020B0402040204020203" pitchFamily="34" charset="0"/>
              </a:rPr>
              <a:t>Управління містом та комунікація з громадянами (</a:t>
            </a:r>
            <a:r>
              <a:rPr lang="en-US" sz="2400" dirty="0">
                <a:solidFill>
                  <a:schemeClr val="tx2"/>
                </a:solidFill>
                <a:latin typeface="Segoe UI Semilight" panose="020B0402040204020203" pitchFamily="34" charset="0"/>
                <a:cs typeface="Segoe UI Semilight" panose="020B0402040204020203" pitchFamily="34" charset="0"/>
              </a:rPr>
              <a:t>E-governance</a:t>
            </a:r>
            <a:r>
              <a:rPr lang="uk-UA" sz="2400" dirty="0">
                <a:solidFill>
                  <a:schemeClr val="tx2"/>
                </a:solidFill>
                <a:latin typeface="Segoe UI Semilight" panose="020B0402040204020203" pitchFamily="34" charset="0"/>
                <a:cs typeface="Segoe UI Semilight" panose="020B0402040204020203" pitchFamily="34" charset="0"/>
              </a:rPr>
              <a:t>)</a:t>
            </a:r>
            <a:r>
              <a:rPr lang="en-US" sz="2400" dirty="0">
                <a:solidFill>
                  <a:schemeClr val="tx2"/>
                </a:solidFill>
                <a:latin typeface="Segoe UI Semilight" panose="020B0402040204020203" pitchFamily="34" charset="0"/>
                <a:cs typeface="Segoe UI Semilight" panose="020B0402040204020203" pitchFamily="34" charset="0"/>
              </a:rPr>
              <a:t>. </a:t>
            </a:r>
          </a:p>
          <a:p>
            <a:pPr marL="514350" indent="-514350">
              <a:lnSpc>
                <a:spcPct val="120000"/>
              </a:lnSpc>
              <a:buFont typeface="+mj-lt"/>
              <a:buAutoNum type="arabicPeriod"/>
            </a:pPr>
            <a:r>
              <a:rPr lang="uk-UA" sz="2400" dirty="0">
                <a:solidFill>
                  <a:schemeClr val="tx2"/>
                </a:solidFill>
                <a:latin typeface="Segoe UI Semilight" panose="020B0402040204020203" pitchFamily="34" charset="0"/>
                <a:cs typeface="Segoe UI Semilight" panose="020B0402040204020203" pitchFamily="34" charset="0"/>
              </a:rPr>
              <a:t>Сучасний міський транспорт (</a:t>
            </a:r>
            <a:r>
              <a:rPr lang="en-US" sz="2400" dirty="0">
                <a:solidFill>
                  <a:schemeClr val="tx2"/>
                </a:solidFill>
                <a:latin typeface="Segoe UI Semilight" panose="020B0402040204020203" pitchFamily="34" charset="0"/>
                <a:cs typeface="Segoe UI Semilight" panose="020B0402040204020203" pitchFamily="34" charset="0"/>
              </a:rPr>
              <a:t>Innovative transport</a:t>
            </a:r>
            <a:r>
              <a:rPr lang="uk-UA" sz="2400" dirty="0">
                <a:solidFill>
                  <a:schemeClr val="tx2"/>
                </a:solidFill>
                <a:latin typeface="Segoe UI Semilight" panose="020B0402040204020203" pitchFamily="34" charset="0"/>
                <a:cs typeface="Segoe UI Semilight" panose="020B0402040204020203" pitchFamily="34" charset="0"/>
              </a:rPr>
              <a:t>)</a:t>
            </a:r>
            <a:r>
              <a:rPr lang="en-US" sz="2400" dirty="0">
                <a:solidFill>
                  <a:schemeClr val="tx2"/>
                </a:solidFill>
                <a:latin typeface="Segoe UI Semilight" panose="020B0402040204020203" pitchFamily="34" charset="0"/>
                <a:cs typeface="Segoe UI Semilight" panose="020B0402040204020203" pitchFamily="34" charset="0"/>
              </a:rPr>
              <a:t>. </a:t>
            </a:r>
          </a:p>
          <a:p>
            <a:pPr marL="514350" indent="-514350">
              <a:lnSpc>
                <a:spcPct val="120000"/>
              </a:lnSpc>
              <a:buFont typeface="+mj-lt"/>
              <a:buAutoNum type="arabicPeriod"/>
            </a:pPr>
            <a:r>
              <a:rPr lang="uk-UA" sz="2400" dirty="0">
                <a:solidFill>
                  <a:schemeClr val="tx2"/>
                </a:solidFill>
                <a:latin typeface="Segoe UI Semilight" panose="020B0402040204020203" pitchFamily="34" charset="0"/>
                <a:cs typeface="Segoe UI Semilight" panose="020B0402040204020203" pitchFamily="34" charset="0"/>
              </a:rPr>
              <a:t>Інноваційне </a:t>
            </a:r>
            <a:r>
              <a:rPr lang="ru-RU" sz="2400" dirty="0" err="1">
                <a:solidFill>
                  <a:schemeClr val="tx2"/>
                </a:solidFill>
                <a:latin typeface="Segoe UI Semilight" panose="020B0402040204020203" pitchFamily="34" charset="0"/>
                <a:cs typeface="Segoe UI Semilight" panose="020B0402040204020203" pitchFamily="34" charset="0"/>
              </a:rPr>
              <a:t>середовище</a:t>
            </a:r>
            <a:r>
              <a:rPr lang="ru-RU" sz="2400" dirty="0">
                <a:solidFill>
                  <a:schemeClr val="tx2"/>
                </a:solidFill>
                <a:latin typeface="Segoe UI Semilight" panose="020B0402040204020203" pitchFamily="34" charset="0"/>
                <a:cs typeface="Segoe UI Semilight" panose="020B0402040204020203" pitchFamily="34" charset="0"/>
              </a:rPr>
              <a:t> (</a:t>
            </a:r>
            <a:r>
              <a:rPr lang="en-US" sz="2400" dirty="0">
                <a:solidFill>
                  <a:schemeClr val="tx2"/>
                </a:solidFill>
                <a:latin typeface="Segoe UI Semilight" panose="020B0402040204020203" pitchFamily="34" charset="0"/>
                <a:cs typeface="Segoe UI Semilight" panose="020B0402040204020203" pitchFamily="34" charset="0"/>
              </a:rPr>
              <a:t>Innovative environment</a:t>
            </a:r>
            <a:r>
              <a:rPr lang="uk-UA" sz="2400" dirty="0">
                <a:solidFill>
                  <a:schemeClr val="tx2"/>
                </a:solidFill>
                <a:latin typeface="Segoe UI Semilight" panose="020B0402040204020203" pitchFamily="34" charset="0"/>
                <a:cs typeface="Segoe UI Semilight" panose="020B0402040204020203" pitchFamily="34" charset="0"/>
              </a:rPr>
              <a:t>, </a:t>
            </a:r>
            <a:r>
              <a:rPr lang="en-US" sz="2400" dirty="0">
                <a:solidFill>
                  <a:schemeClr val="tx2"/>
                </a:solidFill>
                <a:latin typeface="Segoe UI Semilight" panose="020B0402040204020203" pitchFamily="34" charset="0"/>
                <a:cs typeface="Segoe UI Semilight" panose="020B0402040204020203" pitchFamily="34" charset="0"/>
              </a:rPr>
              <a:t>smart citizens, smart hubs</a:t>
            </a:r>
            <a:r>
              <a:rPr lang="ru-RU" sz="2400" dirty="0">
                <a:solidFill>
                  <a:schemeClr val="tx2"/>
                </a:solidFill>
                <a:latin typeface="Segoe UI Semilight" panose="020B0402040204020203" pitchFamily="34" charset="0"/>
                <a:cs typeface="Segoe UI Semilight" panose="020B0402040204020203" pitchFamily="34" charset="0"/>
              </a:rPr>
              <a:t>)</a:t>
            </a:r>
            <a:r>
              <a:rPr lang="en-US" sz="2400" dirty="0">
                <a:solidFill>
                  <a:schemeClr val="tx2"/>
                </a:solidFill>
                <a:latin typeface="Segoe UI Semilight" panose="020B0402040204020203" pitchFamily="34" charset="0"/>
                <a:cs typeface="Segoe UI Semilight" panose="020B0402040204020203" pitchFamily="34" charset="0"/>
              </a:rPr>
              <a:t>. </a:t>
            </a:r>
          </a:p>
          <a:p>
            <a:pPr marL="514350" indent="-514350">
              <a:lnSpc>
                <a:spcPct val="120000"/>
              </a:lnSpc>
              <a:buFont typeface="+mj-lt"/>
              <a:buAutoNum type="arabicPeriod"/>
            </a:pPr>
            <a:r>
              <a:rPr lang="ru-RU" sz="2400" dirty="0" err="1">
                <a:solidFill>
                  <a:schemeClr val="tx2"/>
                </a:solidFill>
                <a:latin typeface="Segoe UI Semilight" panose="020B0402040204020203" pitchFamily="34" charset="0"/>
                <a:cs typeface="Segoe UI Semilight" panose="020B0402040204020203" pitchFamily="34" charset="0"/>
              </a:rPr>
              <a:t>Безпека</a:t>
            </a:r>
            <a:r>
              <a:rPr lang="ru-RU" sz="2400" dirty="0">
                <a:solidFill>
                  <a:schemeClr val="tx2"/>
                </a:solidFill>
                <a:latin typeface="Segoe UI Semilight" panose="020B0402040204020203" pitchFamily="34" charset="0"/>
                <a:cs typeface="Segoe UI Semilight" panose="020B0402040204020203" pitchFamily="34" charset="0"/>
              </a:rPr>
              <a:t> (</a:t>
            </a:r>
            <a:r>
              <a:rPr lang="en-US" sz="2400" dirty="0">
                <a:solidFill>
                  <a:schemeClr val="tx2"/>
                </a:solidFill>
                <a:latin typeface="Segoe UI Semilight" panose="020B0402040204020203" pitchFamily="34" charset="0"/>
                <a:cs typeface="Segoe UI Semilight" panose="020B0402040204020203" pitchFamily="34" charset="0"/>
              </a:rPr>
              <a:t>Safety and security</a:t>
            </a:r>
            <a:r>
              <a:rPr lang="ru-RU" sz="2400" dirty="0">
                <a:solidFill>
                  <a:schemeClr val="tx2"/>
                </a:solidFill>
                <a:latin typeface="Segoe UI Semilight" panose="020B0402040204020203" pitchFamily="34" charset="0"/>
                <a:cs typeface="Segoe UI Semilight" panose="020B0402040204020203" pitchFamily="34" charset="0"/>
              </a:rPr>
              <a:t>)</a:t>
            </a:r>
            <a:r>
              <a:rPr lang="en-US" sz="2400" dirty="0">
                <a:solidFill>
                  <a:schemeClr val="tx2"/>
                </a:solidFill>
                <a:latin typeface="Segoe UI Semilight" panose="020B0402040204020203" pitchFamily="34" charset="0"/>
                <a:cs typeface="Segoe UI Semilight" panose="020B0402040204020203" pitchFamily="34" charset="0"/>
              </a:rPr>
              <a:t>. </a:t>
            </a:r>
          </a:p>
        </p:txBody>
      </p:sp>
      <p:pic>
        <p:nvPicPr>
          <p:cNvPr id="5" name="Picture 4"/>
          <p:cNvPicPr>
            <a:picLocks noChangeAspect="1"/>
          </p:cNvPicPr>
          <p:nvPr/>
        </p:nvPicPr>
        <p:blipFill>
          <a:blip r:embed="rId2"/>
          <a:stretch>
            <a:fillRect/>
          </a:stretch>
        </p:blipFill>
        <p:spPr>
          <a:xfrm>
            <a:off x="6551576" y="2035840"/>
            <a:ext cx="5222651" cy="3657600"/>
          </a:xfrm>
          <a:prstGeom prst="rect">
            <a:avLst/>
          </a:prstGeom>
        </p:spPr>
      </p:pic>
    </p:spTree>
    <p:extLst>
      <p:ext uri="{BB962C8B-B14F-4D97-AF65-F5344CB8AC3E}">
        <p14:creationId xmlns:p14="http://schemas.microsoft.com/office/powerpoint/2010/main" val="12807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61441" cy="1252181"/>
          </a:xfrm>
        </p:spPr>
        <p:txBody>
          <a:bodyPr>
            <a:normAutofit fontScale="90000"/>
          </a:bodyPr>
          <a:lstStyle/>
          <a:p>
            <a:br>
              <a:rPr lang="en-US" dirty="0"/>
            </a:br>
            <a:br>
              <a:rPr lang="en-US" dirty="0"/>
            </a:br>
            <a:br>
              <a:rPr lang="en-US" dirty="0"/>
            </a:br>
            <a:br>
              <a:rPr lang="en-US" dirty="0"/>
            </a:br>
            <a:br>
              <a:rPr lang="uk-UA" dirty="0"/>
            </a:br>
            <a:br>
              <a:rPr lang="uk-UA" dirty="0"/>
            </a:br>
            <a:r>
              <a:rPr lang="uk-UA" dirty="0"/>
              <a:t>Швидкі перемоги </a:t>
            </a:r>
            <a:r>
              <a:rPr lang="en-US" dirty="0"/>
              <a:t>vs. </a:t>
            </a:r>
            <a:r>
              <a:rPr lang="uk-UA" dirty="0"/>
              <a:t>Єдина </a:t>
            </a:r>
            <a:r>
              <a:rPr lang="ru-RU" dirty="0"/>
              <a:t>п</a:t>
            </a:r>
            <a:r>
              <a:rPr lang="uk-UA" dirty="0" err="1"/>
              <a:t>латформа</a:t>
            </a:r>
            <a:r>
              <a:rPr lang="uk-UA" dirty="0"/>
              <a:t> міста</a:t>
            </a:r>
            <a:endParaRPr lang="en-US" dirty="0"/>
          </a:p>
        </p:txBody>
      </p:sp>
      <p:sp>
        <p:nvSpPr>
          <p:cNvPr id="3" name="Content Placeholder 2"/>
          <p:cNvSpPr>
            <a:spLocks noGrp="1"/>
          </p:cNvSpPr>
          <p:nvPr>
            <p:ph idx="1"/>
          </p:nvPr>
        </p:nvSpPr>
        <p:spPr>
          <a:xfrm>
            <a:off x="2457060" y="3564294"/>
            <a:ext cx="8416213" cy="2612668"/>
          </a:xfrm>
        </p:spPr>
        <p:txBody>
          <a:bodyPr>
            <a:normAutofit/>
          </a:bodyPr>
          <a:lstStyle/>
          <a:p>
            <a:pPr marL="0" indent="0">
              <a:lnSpc>
                <a:spcPct val="100000"/>
              </a:lnSpc>
              <a:buNone/>
            </a:pPr>
            <a:endParaRPr lang="uk-UA" i="1" dirty="0">
              <a:solidFill>
                <a:schemeClr val="tx2"/>
              </a:solidFill>
              <a:latin typeface="Segoe UI Semilight" panose="020B0402040204020203" pitchFamily="34" charset="0"/>
              <a:cs typeface="Segoe UI Semilight" panose="020B0402040204020203" pitchFamily="34" charset="0"/>
            </a:endParaRPr>
          </a:p>
          <a:p>
            <a:pPr marL="0" indent="0">
              <a:lnSpc>
                <a:spcPct val="100000"/>
              </a:lnSpc>
              <a:buNone/>
            </a:pPr>
            <a:r>
              <a:rPr lang="uk-UA" i="1" dirty="0" err="1">
                <a:solidFill>
                  <a:schemeClr val="tx2"/>
                </a:solidFill>
                <a:latin typeface="Segoe UI Semilight" panose="020B0402040204020203" pitchFamily="34" charset="0"/>
                <a:cs typeface="Segoe UI Semilight" panose="020B0402040204020203" pitchFamily="34" charset="0"/>
              </a:rPr>
              <a:t>Інтероперабельність</a:t>
            </a:r>
            <a:r>
              <a:rPr lang="uk-UA" i="1" dirty="0">
                <a:solidFill>
                  <a:schemeClr val="tx2"/>
                </a:solidFill>
                <a:latin typeface="Segoe UI Semilight" panose="020B0402040204020203" pitchFamily="34" charset="0"/>
                <a:cs typeface="Segoe UI Semilight" panose="020B0402040204020203" pitchFamily="34" charset="0"/>
              </a:rPr>
              <a:t> – здатність різних програм, систем та мереж до ефективної спільної роботи, обміну інформацією та її використання.</a:t>
            </a:r>
            <a:endParaRPr lang="en-US" i="1"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49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Архітектура «розумного» міста </a:t>
            </a:r>
            <a:r>
              <a:rPr lang="en-US" dirty="0"/>
              <a:t>(Part 1)</a:t>
            </a:r>
          </a:p>
        </p:txBody>
      </p:sp>
      <p:sp>
        <p:nvSpPr>
          <p:cNvPr id="6" name="Content Placeholder 5"/>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1377122" y="1479531"/>
            <a:ext cx="9272655" cy="5219738"/>
          </a:xfrm>
          <a:prstGeom prst="rect">
            <a:avLst/>
          </a:prstGeom>
        </p:spPr>
      </p:pic>
    </p:spTree>
    <p:extLst>
      <p:ext uri="{BB962C8B-B14F-4D97-AF65-F5344CB8AC3E}">
        <p14:creationId xmlns:p14="http://schemas.microsoft.com/office/powerpoint/2010/main" val="407883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Архітектура «розумного» міста </a:t>
            </a:r>
            <a:r>
              <a:rPr lang="en-US" dirty="0"/>
              <a:t>(Part </a:t>
            </a:r>
            <a:r>
              <a:rPr lang="uk-UA" dirty="0"/>
              <a:t>2</a:t>
            </a:r>
            <a:r>
              <a:rPr lang="en-US" dirty="0"/>
              <a:t>)</a:t>
            </a:r>
          </a:p>
        </p:txBody>
      </p:sp>
      <p:sp>
        <p:nvSpPr>
          <p:cNvPr id="6" name="Content Placeholder 5"/>
          <p:cNvSpPr>
            <a:spLocks noGrp="1"/>
          </p:cNvSpPr>
          <p:nvPr>
            <p:ph idx="1"/>
          </p:nvPr>
        </p:nvSpPr>
        <p:spPr/>
        <p:txBody>
          <a:bodyPr/>
          <a:lstStyle/>
          <a:p>
            <a:endParaRPr lang="en-US" dirty="0"/>
          </a:p>
        </p:txBody>
      </p:sp>
      <p:pic>
        <p:nvPicPr>
          <p:cNvPr id="8" name="Picture 7"/>
          <p:cNvPicPr>
            <a:picLocks noChangeAspect="1"/>
          </p:cNvPicPr>
          <p:nvPr/>
        </p:nvPicPr>
        <p:blipFill>
          <a:blip r:embed="rId2"/>
          <a:stretch>
            <a:fillRect/>
          </a:stretch>
        </p:blipFill>
        <p:spPr>
          <a:xfrm>
            <a:off x="62316" y="1429025"/>
            <a:ext cx="9205980" cy="4581558"/>
          </a:xfrm>
          <a:prstGeom prst="rect">
            <a:avLst/>
          </a:prstGeom>
        </p:spPr>
      </p:pic>
      <p:pic>
        <p:nvPicPr>
          <p:cNvPr id="9" name="Picture 8"/>
          <p:cNvPicPr>
            <a:picLocks noChangeAspect="1"/>
          </p:cNvPicPr>
          <p:nvPr/>
        </p:nvPicPr>
        <p:blipFill>
          <a:blip r:embed="rId3"/>
          <a:stretch>
            <a:fillRect/>
          </a:stretch>
        </p:blipFill>
        <p:spPr>
          <a:xfrm>
            <a:off x="3149600" y="5197741"/>
            <a:ext cx="8980084" cy="1574883"/>
          </a:xfrm>
          <a:prstGeom prst="rect">
            <a:avLst/>
          </a:prstGeom>
        </p:spPr>
      </p:pic>
    </p:spTree>
    <p:extLst>
      <p:ext uri="{BB962C8B-B14F-4D97-AF65-F5344CB8AC3E}">
        <p14:creationId xmlns:p14="http://schemas.microsoft.com/office/powerpoint/2010/main" val="165649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dirty="0"/>
              <a:t>Агенти змін</a:t>
            </a:r>
            <a:endParaRPr lang="en-US" dirty="0"/>
          </a:p>
        </p:txBody>
      </p:sp>
      <p:sp>
        <p:nvSpPr>
          <p:cNvPr id="3" name="Content Placeholder 2"/>
          <p:cNvSpPr>
            <a:spLocks noGrp="1"/>
          </p:cNvSpPr>
          <p:nvPr>
            <p:ph idx="1"/>
          </p:nvPr>
        </p:nvSpPr>
        <p:spPr>
          <a:xfrm>
            <a:off x="838200" y="1825625"/>
            <a:ext cx="7235890" cy="4351338"/>
          </a:xfrm>
        </p:spPr>
        <p:txBody>
          <a:bodyPr/>
          <a:lstStyle/>
          <a:p>
            <a:pPr marL="0" indent="0">
              <a:lnSpc>
                <a:spcPct val="100000"/>
              </a:lnSpc>
              <a:buNone/>
            </a:pPr>
            <a:r>
              <a:rPr lang="en-US" dirty="0">
                <a:solidFill>
                  <a:schemeClr val="tx2"/>
                </a:solidFill>
                <a:latin typeface="Segoe UI Semilight" panose="020B0402040204020203" pitchFamily="34" charset="0"/>
                <a:cs typeface="Segoe UI Semilight" panose="020B0402040204020203" pitchFamily="34" charset="0"/>
                <a:hlinkClick r:id="rId2"/>
              </a:rPr>
              <a:t>http://a3.kyiv.ua/</a:t>
            </a:r>
            <a:endParaRPr lang="uk-UA" dirty="0">
              <a:solidFill>
                <a:schemeClr val="tx2"/>
              </a:solidFill>
              <a:latin typeface="Segoe UI Semilight" panose="020B0402040204020203" pitchFamily="34" charset="0"/>
              <a:cs typeface="Segoe UI Semilight" panose="020B0402040204020203" pitchFamily="34" charset="0"/>
            </a:endParaRPr>
          </a:p>
          <a:p>
            <a:pPr marL="514350" indent="-514350">
              <a:lnSpc>
                <a:spcPct val="100000"/>
              </a:lnSpc>
              <a:buAutoNum type="arabicPeriod"/>
            </a:pPr>
            <a:r>
              <a:rPr lang="uk-UA" dirty="0">
                <a:solidFill>
                  <a:schemeClr val="tx2"/>
                </a:solidFill>
                <a:latin typeface="Segoe UI Semilight" panose="020B0402040204020203" pitchFamily="34" charset="0"/>
                <a:cs typeface="Segoe UI Semilight" panose="020B0402040204020203" pitchFamily="34" charset="0"/>
              </a:rPr>
              <a:t>Карта метро</a:t>
            </a:r>
          </a:p>
          <a:p>
            <a:pPr marL="514350" indent="-514350">
              <a:lnSpc>
                <a:spcPct val="100000"/>
              </a:lnSpc>
              <a:buAutoNum type="arabicPeriod"/>
            </a:pPr>
            <a:r>
              <a:rPr lang="uk-UA" dirty="0">
                <a:solidFill>
                  <a:schemeClr val="tx2"/>
                </a:solidFill>
                <a:latin typeface="Segoe UI Semilight" panose="020B0402040204020203" pitchFamily="34" charset="0"/>
                <a:cs typeface="Segoe UI Semilight" panose="020B0402040204020203" pitchFamily="34" charset="0"/>
              </a:rPr>
              <a:t>Адресні </a:t>
            </a:r>
            <a:r>
              <a:rPr lang="uk-UA" dirty="0" err="1">
                <a:solidFill>
                  <a:schemeClr val="tx2"/>
                </a:solidFill>
                <a:latin typeface="Segoe UI Semilight" panose="020B0402040204020203" pitchFamily="34" charset="0"/>
                <a:cs typeface="Segoe UI Semilight" panose="020B0402040204020203" pitchFamily="34" charset="0"/>
              </a:rPr>
              <a:t>показчики</a:t>
            </a:r>
            <a:endParaRPr lang="uk-UA" dirty="0">
              <a:solidFill>
                <a:schemeClr val="tx2"/>
              </a:solidFill>
              <a:latin typeface="Segoe UI Semilight" panose="020B0402040204020203" pitchFamily="34" charset="0"/>
              <a:cs typeface="Segoe UI Semilight" panose="020B0402040204020203" pitchFamily="34" charset="0"/>
            </a:endParaRPr>
          </a:p>
          <a:p>
            <a:pPr marL="514350" indent="-514350">
              <a:lnSpc>
                <a:spcPct val="100000"/>
              </a:lnSpc>
              <a:buAutoNum type="arabicPeriod"/>
            </a:pPr>
            <a:r>
              <a:rPr lang="uk-UA" dirty="0">
                <a:solidFill>
                  <a:schemeClr val="tx2"/>
                </a:solidFill>
                <a:latin typeface="Segoe UI Semilight" panose="020B0402040204020203" pitchFamily="34" charset="0"/>
                <a:cs typeface="Segoe UI Semilight" panose="020B0402040204020203" pitchFamily="34" charset="0"/>
              </a:rPr>
              <a:t>Міська навігація</a:t>
            </a:r>
            <a:endParaRPr lang="en-US" dirty="0">
              <a:solidFill>
                <a:schemeClr val="tx2"/>
              </a:solidFill>
              <a:latin typeface="Segoe UI Semilight" panose="020B0402040204020203" pitchFamily="34" charset="0"/>
              <a:cs typeface="Segoe UI Semilight" panose="020B0402040204020203" pitchFamily="34" charset="0"/>
            </a:endParaRPr>
          </a:p>
        </p:txBody>
      </p:sp>
      <p:pic>
        <p:nvPicPr>
          <p:cNvPr id="3074" name="Picture 2" descr="https://rm-content.s3.amazonaws.com/565d94b631349bf032b4b983/422560/upload-3c28e3e0-a4fe-11e6-b02a-17dc18f8395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621" y="343694"/>
            <a:ext cx="463634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m-content.s3.amazonaws.com/5194a14fc8cfb50000000169/466670/upload-cc28a8b0-6465-11e6-b61d-a9752d9552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7232" y="1966913"/>
            <a:ext cx="590973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88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4632</TotalTime>
  <Words>687</Words>
  <Application>Microsoft Office PowerPoint</Application>
  <PresentationFormat>Widescreen</PresentationFormat>
  <Paragraphs>85</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ＭＳ Ｐゴシック</vt:lpstr>
      <vt:lpstr>Arial</vt:lpstr>
      <vt:lpstr>Avenir LT Pro 45 Book</vt:lpstr>
      <vt:lpstr>Segoe UI</vt:lpstr>
      <vt:lpstr>Segoe UI Light</vt:lpstr>
      <vt:lpstr>Segoe UI Semilight</vt:lpstr>
      <vt:lpstr>Office Theme</vt:lpstr>
      <vt:lpstr>2_5-30405_Build_Template_16x9_LightBlue_Color_Background</vt:lpstr>
      <vt:lpstr>Тенденції та розвиток Smart City та e-dem в Україні та світі  Краковецький Олександр CEO, DevRain Solutions facebook.com/alex.krakovetskiy alex.krakovetskiy@devrain.com</vt:lpstr>
      <vt:lpstr>Мій досвід роботи</vt:lpstr>
      <vt:lpstr>Ключові тези</vt:lpstr>
      <vt:lpstr>Компоненти Smart City</vt:lpstr>
      <vt:lpstr>Категорії Smart City</vt:lpstr>
      <vt:lpstr>      Швидкі перемоги vs. Єдина платформа міста</vt:lpstr>
      <vt:lpstr>Архітектура «розумного» міста (Part 1)</vt:lpstr>
      <vt:lpstr>Архітектура «розумного» міста (Part 2)</vt:lpstr>
      <vt:lpstr>Агенти змін</vt:lpstr>
      <vt:lpstr>Агенти змін</vt:lpstr>
      <vt:lpstr>Відкритий бюджет</vt:lpstr>
      <vt:lpstr>ДонорUA</vt:lpstr>
      <vt:lpstr>Центр інформування киян</vt:lpstr>
      <vt:lpstr>Розумне місто</vt:lpstr>
      <vt:lpstr>Єдина система місцевих петицій</vt:lpstr>
      <vt:lpstr>Громадський бюджет</vt:lpstr>
      <vt:lpstr>Навізор</vt:lpstr>
      <vt:lpstr>Барселона (Bism@rt)</vt:lpstr>
      <vt:lpstr>Проблеми </vt:lpstr>
      <vt:lpstr>Алгоритм впровадження Smart City</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303</cp:revision>
  <dcterms:created xsi:type="dcterms:W3CDTF">2013-04-04T08:15:00Z</dcterms:created>
  <dcterms:modified xsi:type="dcterms:W3CDTF">2017-01-28T05:42:54Z</dcterms:modified>
</cp:coreProperties>
</file>